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321" r:id="rId3"/>
    <p:sldId id="319" r:id="rId4"/>
    <p:sldId id="322" r:id="rId5"/>
    <p:sldId id="323" r:id="rId6"/>
    <p:sldId id="31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A9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563" autoAdjust="0"/>
  </p:normalViewPr>
  <p:slideViewPr>
    <p:cSldViewPr>
      <p:cViewPr varScale="1">
        <p:scale>
          <a:sx n="110" d="100"/>
          <a:sy n="110" d="100"/>
        </p:scale>
        <p:origin x="162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9E51-0244-4811-BD64-A40AC7E2D9CD}" type="datetimeFigureOut">
              <a:rPr lang="en-US" smtClean="0"/>
              <a:pPr/>
              <a:t>09-Nov-23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9E51-0244-4811-BD64-A40AC7E2D9CD}" type="datetimeFigureOut">
              <a:rPr lang="en-US" smtClean="0"/>
              <a:pPr/>
              <a:t>09-Nov-23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9E51-0244-4811-BD64-A40AC7E2D9CD}" type="datetimeFigureOut">
              <a:rPr lang="en-US" smtClean="0"/>
              <a:pPr/>
              <a:t>09-Nov-23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9E51-0244-4811-BD64-A40AC7E2D9CD}" type="datetimeFigureOut">
              <a:rPr lang="en-US" smtClean="0"/>
              <a:pPr/>
              <a:t>09-Nov-23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9E51-0244-4811-BD64-A40AC7E2D9CD}" type="datetimeFigureOut">
              <a:rPr lang="en-US" smtClean="0"/>
              <a:pPr/>
              <a:t>09-Nov-23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9E51-0244-4811-BD64-A40AC7E2D9CD}" type="datetimeFigureOut">
              <a:rPr lang="en-US" smtClean="0"/>
              <a:pPr/>
              <a:t>09-Nov-23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9E51-0244-4811-BD64-A40AC7E2D9CD}" type="datetimeFigureOut">
              <a:rPr lang="en-US" smtClean="0"/>
              <a:pPr/>
              <a:t>09-Nov-23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9E51-0244-4811-BD64-A40AC7E2D9CD}" type="datetimeFigureOut">
              <a:rPr lang="en-US" smtClean="0"/>
              <a:pPr/>
              <a:t>09-Nov-23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9E51-0244-4811-BD64-A40AC7E2D9CD}" type="datetimeFigureOut">
              <a:rPr lang="en-US" smtClean="0"/>
              <a:pPr/>
              <a:t>09-Nov-23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9E51-0244-4811-BD64-A40AC7E2D9CD}" type="datetimeFigureOut">
              <a:rPr lang="en-US" smtClean="0"/>
              <a:pPr/>
              <a:t>09-Nov-23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9E51-0244-4811-BD64-A40AC7E2D9CD}" type="datetimeFigureOut">
              <a:rPr lang="en-US" smtClean="0"/>
              <a:pPr/>
              <a:t>09-Nov-23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80C9E51-0244-4811-BD64-A40AC7E2D9CD}" type="datetimeFigureOut">
              <a:rPr lang="en-US" smtClean="0"/>
              <a:pPr/>
              <a:t>09-Nov-23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Program Files\Microsoft Office\MEDIA\CAGCAT10\j0281904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00400" y="4572000"/>
            <a:ext cx="1825142" cy="1725473"/>
          </a:xfrm>
          <a:prstGeom prst="rect">
            <a:avLst/>
          </a:prstGeom>
          <a:noFill/>
        </p:spPr>
      </p:pic>
      <p:grpSp>
        <p:nvGrpSpPr>
          <p:cNvPr id="4" name="Group 3"/>
          <p:cNvGrpSpPr/>
          <p:nvPr/>
        </p:nvGrpSpPr>
        <p:grpSpPr>
          <a:xfrm>
            <a:off x="1066800" y="914400"/>
            <a:ext cx="6400800" cy="3568482"/>
            <a:chOff x="1066800" y="914400"/>
            <a:chExt cx="6400800" cy="3568482"/>
          </a:xfrm>
          <a:effectLst>
            <a:outerShdw blurRad="406400" dist="50800" dir="5400000" algn="ctr" rotWithShape="0">
              <a:srgbClr val="000000">
                <a:alpha val="81000"/>
              </a:srgbClr>
            </a:outerShdw>
          </a:effectLst>
        </p:grpSpPr>
        <p:sp>
          <p:nvSpPr>
            <p:cNvPr id="2" name="TextBox 1"/>
            <p:cNvSpPr txBox="1"/>
            <p:nvPr/>
          </p:nvSpPr>
          <p:spPr>
            <a:xfrm>
              <a:off x="1066800" y="914400"/>
              <a:ext cx="6400800" cy="156966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3200" dirty="0" err="1" smtClean="0">
                  <a:solidFill>
                    <a:srgbClr val="FFC000"/>
                  </a:solidFill>
                  <a:latin typeface="Nikosh" panose="02000000000000000000" pitchFamily="2" charset="0"/>
                  <a:cs typeface="Nikosh" panose="02000000000000000000" pitchFamily="2" charset="0"/>
                </a:rPr>
                <a:t>বিষয়</a:t>
              </a:r>
              <a:r>
                <a:rPr lang="en-US" sz="3200" dirty="0" smtClean="0">
                  <a:solidFill>
                    <a:srgbClr val="FFC000"/>
                  </a:solidFill>
                  <a:latin typeface="Nikosh" panose="02000000000000000000" pitchFamily="2" charset="0"/>
                  <a:cs typeface="Nikosh" panose="02000000000000000000" pitchFamily="2" charset="0"/>
                </a:rPr>
                <a:t>:- </a:t>
              </a:r>
              <a:r>
                <a:rPr lang="en-US" sz="3200" dirty="0" err="1" smtClean="0">
                  <a:solidFill>
                    <a:srgbClr val="FFC000"/>
                  </a:solidFill>
                  <a:latin typeface="Nikosh" panose="02000000000000000000" pitchFamily="2" charset="0"/>
                  <a:cs typeface="Nikosh" panose="02000000000000000000" pitchFamily="2" charset="0"/>
                </a:rPr>
                <a:t>এডভান্স</a:t>
              </a:r>
              <a:r>
                <a:rPr lang="en-US" sz="3200" dirty="0" smtClean="0">
                  <a:solidFill>
                    <a:srgbClr val="FFC000"/>
                  </a:solidFill>
                  <a:latin typeface="Nikosh" panose="02000000000000000000" pitchFamily="2" charset="0"/>
                  <a:cs typeface="Nikosh" panose="02000000000000000000" pitchFamily="2" charset="0"/>
                </a:rPr>
                <a:t> </a:t>
              </a:r>
              <a:r>
                <a:rPr lang="en-US" sz="3200" dirty="0" err="1" smtClean="0">
                  <a:solidFill>
                    <a:srgbClr val="FFC000"/>
                  </a:solidFill>
                  <a:latin typeface="Nikosh" panose="02000000000000000000" pitchFamily="2" charset="0"/>
                  <a:cs typeface="Nikosh" panose="02000000000000000000" pitchFamily="2" charset="0"/>
                </a:rPr>
                <a:t>সার্ভেয়িং</a:t>
              </a:r>
              <a:r>
                <a:rPr lang="en-US" sz="3200" dirty="0" smtClean="0">
                  <a:solidFill>
                    <a:srgbClr val="FFC000"/>
                  </a:solidFill>
                  <a:latin typeface="Nikosh" panose="02000000000000000000" pitchFamily="2" charset="0"/>
                  <a:cs typeface="Nikosh" panose="02000000000000000000" pitchFamily="2" charset="0"/>
                </a:rPr>
                <a:t> - ২</a:t>
              </a:r>
            </a:p>
            <a:p>
              <a:pPr algn="ctr"/>
              <a:r>
                <a:rPr lang="en-US" sz="3200" dirty="0" err="1" smtClean="0">
                  <a:solidFill>
                    <a:srgbClr val="FFC000"/>
                  </a:solidFill>
                  <a:latin typeface="Nikosh" panose="02000000000000000000" pitchFamily="2" charset="0"/>
                  <a:cs typeface="Nikosh" panose="02000000000000000000" pitchFamily="2" charset="0"/>
                </a:rPr>
                <a:t>বিষয়</a:t>
              </a:r>
              <a:r>
                <a:rPr lang="en-US" sz="3200" dirty="0" smtClean="0">
                  <a:solidFill>
                    <a:srgbClr val="FFC000"/>
                  </a:solidFill>
                  <a:latin typeface="Nikosh" panose="02000000000000000000" pitchFamily="2" charset="0"/>
                  <a:cs typeface="Nikosh" panose="02000000000000000000" pitchFamily="2" charset="0"/>
                </a:rPr>
                <a:t> </a:t>
              </a:r>
              <a:r>
                <a:rPr lang="en-US" sz="3200" dirty="0" err="1" smtClean="0">
                  <a:solidFill>
                    <a:srgbClr val="FFC000"/>
                  </a:solidFill>
                  <a:latin typeface="Nikosh" panose="02000000000000000000" pitchFamily="2" charset="0"/>
                  <a:cs typeface="Nikosh" panose="02000000000000000000" pitchFamily="2" charset="0"/>
                </a:rPr>
                <a:t>কোড</a:t>
              </a:r>
              <a:r>
                <a:rPr lang="en-US" sz="3200" dirty="0" smtClean="0">
                  <a:solidFill>
                    <a:srgbClr val="FFC000"/>
                  </a:solidFill>
                  <a:latin typeface="Nikosh" panose="02000000000000000000" pitchFamily="2" charset="0"/>
                  <a:cs typeface="Nikosh" panose="02000000000000000000" pitchFamily="2" charset="0"/>
                </a:rPr>
                <a:t> - ৬৭৮৬৬২</a:t>
              </a:r>
            </a:p>
            <a:p>
              <a:pPr algn="ctr"/>
              <a:r>
                <a:rPr lang="en-US" sz="3200" dirty="0" err="1" smtClean="0">
                  <a:solidFill>
                    <a:srgbClr val="FFC000"/>
                  </a:solidFill>
                  <a:latin typeface="Nikosh" panose="02000000000000000000" pitchFamily="2" charset="0"/>
                  <a:cs typeface="Nikosh" panose="02000000000000000000" pitchFamily="2" charset="0"/>
                </a:rPr>
                <a:t>পর্ব</a:t>
              </a:r>
              <a:r>
                <a:rPr lang="en-US" sz="3200" dirty="0" smtClean="0">
                  <a:solidFill>
                    <a:srgbClr val="FFC000"/>
                  </a:solidFill>
                  <a:latin typeface="Nikosh" panose="02000000000000000000" pitchFamily="2" charset="0"/>
                  <a:cs typeface="Nikosh" panose="02000000000000000000" pitchFamily="2" charset="0"/>
                </a:rPr>
                <a:t> - ৬ষ্ঠ </a:t>
              </a:r>
              <a:endParaRPr lang="en-US" sz="3200" dirty="0">
                <a:solidFill>
                  <a:srgbClr val="FFC000"/>
                </a:solidFill>
                <a:latin typeface="Nikosh" panose="02000000000000000000" pitchFamily="2" charset="0"/>
                <a:cs typeface="Nikosh" panose="02000000000000000000" pitchFamily="2" charset="0"/>
              </a:endParaRPr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1295400" y="2667000"/>
              <a:ext cx="5943600" cy="1815882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2800" u="sng" dirty="0" err="1" smtClean="0">
                  <a:solidFill>
                    <a:srgbClr val="FF0000"/>
                  </a:solidFill>
                  <a:latin typeface="Nikosh" panose="02000000000000000000" pitchFamily="2" charset="0"/>
                  <a:cs typeface="Nikosh" panose="02000000000000000000" pitchFamily="2" charset="0"/>
                </a:rPr>
                <a:t>শিক্ষক</a:t>
              </a:r>
              <a:r>
                <a:rPr lang="en-US" sz="2800" u="sng" dirty="0" smtClean="0">
                  <a:solidFill>
                    <a:srgbClr val="FF0000"/>
                  </a:solidFill>
                  <a:latin typeface="Nikosh" panose="02000000000000000000" pitchFamily="2" charset="0"/>
                  <a:cs typeface="Nikosh" panose="02000000000000000000" pitchFamily="2" charset="0"/>
                </a:rPr>
                <a:t> </a:t>
              </a:r>
              <a:r>
                <a:rPr lang="en-US" sz="2800" u="sng" dirty="0" err="1" smtClean="0">
                  <a:solidFill>
                    <a:srgbClr val="FF0000"/>
                  </a:solidFill>
                  <a:latin typeface="Nikosh" panose="02000000000000000000" pitchFamily="2" charset="0"/>
                  <a:cs typeface="Nikosh" panose="02000000000000000000" pitchFamily="2" charset="0"/>
                </a:rPr>
                <a:t>পরিচিতি</a:t>
              </a:r>
              <a:r>
                <a:rPr lang="en-US" sz="2800" u="sng" dirty="0" smtClean="0">
                  <a:solidFill>
                    <a:srgbClr val="FF0000"/>
                  </a:solidFill>
                  <a:latin typeface="Nikosh" panose="02000000000000000000" pitchFamily="2" charset="0"/>
                  <a:cs typeface="Nikosh" panose="02000000000000000000" pitchFamily="2" charset="0"/>
                </a:rPr>
                <a:t>:</a:t>
              </a:r>
            </a:p>
            <a:p>
              <a:pPr algn="ctr"/>
              <a:r>
                <a:rPr lang="en-US" sz="2800" dirty="0" err="1" smtClean="0">
                  <a:latin typeface="Nikosh" panose="02000000000000000000" pitchFamily="2" charset="0"/>
                  <a:cs typeface="Nikosh" panose="02000000000000000000" pitchFamily="2" charset="0"/>
                </a:rPr>
                <a:t>মোঃ</a:t>
              </a:r>
              <a:r>
                <a:rPr lang="en-US" sz="2800" dirty="0" smtClean="0">
                  <a:latin typeface="Nikosh" panose="02000000000000000000" pitchFamily="2" charset="0"/>
                  <a:cs typeface="Nikosh" panose="02000000000000000000" pitchFamily="2" charset="0"/>
                </a:rPr>
                <a:t> </a:t>
              </a:r>
              <a:r>
                <a:rPr lang="en-US" sz="2800" dirty="0" err="1" smtClean="0">
                  <a:latin typeface="Nikosh" panose="02000000000000000000" pitchFamily="2" charset="0"/>
                  <a:cs typeface="Nikosh" panose="02000000000000000000" pitchFamily="2" charset="0"/>
                </a:rPr>
                <a:t>মোবারক</a:t>
              </a:r>
              <a:r>
                <a:rPr lang="en-US" sz="2800" dirty="0" smtClean="0">
                  <a:latin typeface="Nikosh" panose="02000000000000000000" pitchFamily="2" charset="0"/>
                  <a:cs typeface="Nikosh" panose="02000000000000000000" pitchFamily="2" charset="0"/>
                </a:rPr>
                <a:t> </a:t>
              </a:r>
              <a:r>
                <a:rPr lang="en-US" sz="2800" dirty="0" err="1" smtClean="0">
                  <a:latin typeface="Nikosh" panose="02000000000000000000" pitchFamily="2" charset="0"/>
                  <a:cs typeface="Nikosh" panose="02000000000000000000" pitchFamily="2" charset="0"/>
                </a:rPr>
                <a:t>হোসেন</a:t>
              </a:r>
              <a:endParaRPr lang="en-US" sz="2800" dirty="0" smtClean="0">
                <a:latin typeface="Nikosh" panose="02000000000000000000" pitchFamily="2" charset="0"/>
                <a:cs typeface="Nikosh" panose="02000000000000000000" pitchFamily="2" charset="0"/>
              </a:endParaRPr>
            </a:p>
            <a:p>
              <a:pPr algn="ctr"/>
              <a:r>
                <a:rPr lang="en-US" sz="2800" dirty="0" err="1" smtClean="0">
                  <a:latin typeface="Nikosh" panose="02000000000000000000" pitchFamily="2" charset="0"/>
                  <a:cs typeface="Nikosh" panose="02000000000000000000" pitchFamily="2" charset="0"/>
                </a:rPr>
                <a:t>অধ্যক্ষ</a:t>
              </a:r>
              <a:endParaRPr lang="en-US" sz="2800" dirty="0" smtClean="0">
                <a:latin typeface="Nikosh" panose="02000000000000000000" pitchFamily="2" charset="0"/>
                <a:cs typeface="Nikosh" panose="02000000000000000000" pitchFamily="2" charset="0"/>
              </a:endParaRPr>
            </a:p>
            <a:p>
              <a:pPr algn="ctr"/>
              <a:r>
                <a:rPr lang="en-US" sz="2800" dirty="0" err="1" smtClean="0">
                  <a:latin typeface="Nikosh" panose="02000000000000000000" pitchFamily="2" charset="0"/>
                  <a:cs typeface="Nikosh" panose="02000000000000000000" pitchFamily="2" charset="0"/>
                </a:rPr>
                <a:t>বাংলাদেশ</a:t>
              </a:r>
              <a:r>
                <a:rPr lang="en-US" sz="2800" dirty="0" smtClean="0">
                  <a:latin typeface="Nikosh" panose="02000000000000000000" pitchFamily="2" charset="0"/>
                  <a:cs typeface="Nikosh" panose="02000000000000000000" pitchFamily="2" charset="0"/>
                </a:rPr>
                <a:t> </a:t>
              </a:r>
              <a:r>
                <a:rPr lang="en-US" sz="2800" dirty="0" err="1" smtClean="0">
                  <a:latin typeface="Nikosh" panose="02000000000000000000" pitchFamily="2" charset="0"/>
                  <a:cs typeface="Nikosh" panose="02000000000000000000" pitchFamily="2" charset="0"/>
                </a:rPr>
                <a:t>সার্ভে</a:t>
              </a:r>
              <a:r>
                <a:rPr lang="en-US" sz="2800" dirty="0" smtClean="0">
                  <a:latin typeface="Nikosh" panose="02000000000000000000" pitchFamily="2" charset="0"/>
                  <a:cs typeface="Nikosh" panose="02000000000000000000" pitchFamily="2" charset="0"/>
                </a:rPr>
                <a:t> </a:t>
              </a:r>
              <a:r>
                <a:rPr lang="en-US" sz="2800" dirty="0" err="1" smtClean="0">
                  <a:latin typeface="Nikosh" panose="02000000000000000000" pitchFamily="2" charset="0"/>
                  <a:cs typeface="Nikosh" panose="02000000000000000000" pitchFamily="2" charset="0"/>
                </a:rPr>
                <a:t>ইনস্টিটিউট</a:t>
              </a:r>
              <a:r>
                <a:rPr lang="en-US" sz="2800" dirty="0" smtClean="0">
                  <a:latin typeface="Nikosh" panose="02000000000000000000" pitchFamily="2" charset="0"/>
                  <a:cs typeface="Nikosh" panose="02000000000000000000" pitchFamily="2" charset="0"/>
                </a:rPr>
                <a:t>, </a:t>
              </a:r>
              <a:r>
                <a:rPr lang="en-US" sz="2800" dirty="0" err="1" smtClean="0">
                  <a:latin typeface="Nikosh" panose="02000000000000000000" pitchFamily="2" charset="0"/>
                  <a:cs typeface="Nikosh" panose="02000000000000000000" pitchFamily="2" charset="0"/>
                </a:rPr>
                <a:t>রামমালা</a:t>
              </a:r>
              <a:r>
                <a:rPr lang="en-US" sz="2800" dirty="0" smtClean="0"/>
                <a:t>, </a:t>
              </a:r>
              <a:r>
                <a:rPr lang="en-US" sz="2800" dirty="0" err="1" smtClean="0"/>
                <a:t>কুমিল্লা</a:t>
              </a:r>
              <a:r>
                <a:rPr lang="en-US" sz="2800" dirty="0" smtClean="0"/>
                <a:t>।</a:t>
              </a:r>
              <a:endParaRPr lang="en-US" sz="2800" dirty="0"/>
            </a:p>
          </p:txBody>
        </p:sp>
      </p:grpSp>
    </p:spTree>
    <p:extLst>
      <p:ext uri="{BB962C8B-B14F-4D97-AF65-F5344CB8AC3E}">
        <p14:creationId xmlns:p14="http://schemas.microsoft.com/office/powerpoint/2010/main" val="743488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066800"/>
            <a:ext cx="6629400" cy="2923877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n-US" sz="40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†</a:t>
            </a:r>
            <a:r>
              <a:rPr lang="en-US" sz="40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UvUvj</a:t>
            </a:r>
            <a:r>
              <a:rPr lang="en-US" sz="40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‡÷kb </a:t>
            </a:r>
            <a:r>
              <a:rPr lang="en-US" sz="40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mswÿß</a:t>
            </a:r>
            <a:r>
              <a:rPr lang="en-US" sz="40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weeiYx</a:t>
            </a:r>
            <a:r>
              <a:rPr lang="en-US" sz="40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t- </a:t>
            </a:r>
          </a:p>
          <a:p>
            <a:pPr algn="just"/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†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UvUvj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‡÷kb 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nj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Rwic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Kv‡Ri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GKwU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AZ¨vaywbK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Rwic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hš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¿ 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hvi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mvnv‡h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¨ 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B‡j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±ª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wbK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c×wZZ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Kvb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†÷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k‡bi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hveZxq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Z_¨vw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` 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MÖnb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Kiv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hvq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| 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GUv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GKwU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¯^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qswµq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wWwRUvj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w_I‡WvjvBU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| 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Gi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mvnv‡h¨v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Abyf~wgK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Kvb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, †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Rwb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_ `~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iZ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¡ , 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Abyf~wgK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`~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iZ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¡ , 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Zxh©K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`~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iZ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¡ , 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Gwj‡fkb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cÖf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…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wZ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wbY©q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Kiv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hvq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| 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GQvovI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d¬vwc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wW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‡¯‹i 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gva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¨‡g 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Kw¤úDUv‡i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WvUv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¯’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vcb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Kiv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hvq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|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990676"/>
            <a:ext cx="3840480" cy="286732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1066799"/>
            <a:ext cx="2514600" cy="2965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8870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2967" y="990600"/>
            <a:ext cx="7213233" cy="1143000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US" sz="2800" b="1" dirty="0" smtClean="0">
                <a:latin typeface="SutonnyMJ" pitchFamily="2" charset="0"/>
              </a:rPr>
              <a:t> </a:t>
            </a:r>
            <a:r>
              <a:rPr lang="en-US" sz="2800" b="1" dirty="0">
                <a:latin typeface="SutonnyMJ" pitchFamily="2" charset="0"/>
              </a:rPr>
              <a:t>†UvUvj †÷k‡bi mvnv‡h¨ Avbyf~wgK I Dj¤^ `~iZ¡ </a:t>
            </a:r>
            <a:r>
              <a:rPr lang="en-US" sz="2800" b="1" dirty="0" smtClean="0">
                <a:latin typeface="SutonnyMJ" pitchFamily="2" charset="0"/>
              </a:rPr>
              <a:t>wbY©q:</a:t>
            </a:r>
            <a:r>
              <a:rPr lang="en-US" sz="2800" dirty="0">
                <a:latin typeface="SutonnyMJ" pitchFamily="2" charset="0"/>
              </a:rPr>
              <a:t/>
            </a:r>
            <a:br>
              <a:rPr lang="en-US" sz="2800" dirty="0">
                <a:latin typeface="SutonnyMJ" pitchFamily="2" charset="0"/>
              </a:rPr>
            </a:br>
            <a:endParaRPr lang="en-US" sz="2800" dirty="0">
              <a:latin typeface="SutonnyMJ" pitchFamily="2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68667" y="2344102"/>
            <a:ext cx="7479933" cy="3447098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Kv‡Ri aviv t</a:t>
            </a:r>
            <a:endParaRPr lang="en-US" sz="2000" dirty="0">
              <a:solidFill>
                <a:srgbClr val="FF0000"/>
              </a:solidFill>
              <a:latin typeface="SutonnyMJ" pitchFamily="2" charset="0"/>
              <a:cs typeface="Arial" pitchFamily="34" charset="0"/>
            </a:endParaRPr>
          </a:p>
          <a:p>
            <a:pPr marL="285750" lvl="0" indent="-2857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000" b="1" dirty="0" smtClean="0">
                <a:solidFill>
                  <a:srgbClr val="00B050"/>
                </a:solidFill>
                <a:latin typeface="SutonnyMJ" pitchFamily="2" charset="0"/>
              </a:rPr>
              <a:t>†UvUvj </a:t>
            </a:r>
            <a:r>
              <a:rPr lang="en-US" sz="2000" b="1" dirty="0">
                <a:solidFill>
                  <a:srgbClr val="00B050"/>
                </a:solidFill>
                <a:latin typeface="SutonnyMJ" pitchFamily="2" charset="0"/>
              </a:rPr>
              <a:t>†÷</a:t>
            </a:r>
            <a:r>
              <a:rPr lang="en-US" sz="2000" b="1" dirty="0" smtClean="0">
                <a:solidFill>
                  <a:srgbClr val="00B050"/>
                </a:solidFill>
                <a:latin typeface="SutonnyMJ" pitchFamily="2" charset="0"/>
              </a:rPr>
              <a:t>kb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hš¿‡K cÖ_‡g </a:t>
            </a:r>
            <a:r>
              <a:rPr lang="en-US" sz="2000" b="1" dirty="0">
                <a:solidFill>
                  <a:srgbClr val="00B050"/>
                </a:solidFill>
                <a:latin typeface="SutonnyMJ" pitchFamily="2" charset="0"/>
              </a:rPr>
              <a:t>†÷kb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†Z ¯’vcb K‡i mgš^qb Ki‡Z n‡e| 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SutonnyMJ" pitchFamily="2" charset="0"/>
              <a:cs typeface="Arial" pitchFamily="34" charset="0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AZtci cvIqvi myBP Ab K‡i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Calibri" pitchFamily="34" charset="0"/>
              </a:rPr>
              <a:t> 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Basic mode 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n‡Z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MEAS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†K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Press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K‡i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Meas Mode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G cÖ‡ek Ki‡Z n‡e |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SutonnyMJ" pitchFamily="2" charset="0"/>
              <a:cs typeface="Arial" pitchFamily="34" charset="0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US" sz="2000" dirty="0" smtClean="0">
                <a:solidFill>
                  <a:srgbClr val="00B050"/>
                </a:solidFill>
                <a:latin typeface="SutonnyMJ" pitchFamily="2" charset="0"/>
                <a:ea typeface="Calibri" pitchFamily="34" charset="0"/>
                <a:cs typeface="SutonnyMJ" pitchFamily="2" charset="0"/>
              </a:rPr>
              <a:t>w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b‡Pi wPÎvbyhvwq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we›`y‡Z Uv‡M©U wcÖRg †mU Ki‡Z n‡e|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SutonnyMJ" pitchFamily="2" charset="0"/>
              <a:cs typeface="Arial" pitchFamily="34" charset="0"/>
            </a:endParaRPr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Gevi ‡UvUvj </a:t>
            </a:r>
            <a:r>
              <a:rPr lang="en-US" sz="2000" b="1" dirty="0">
                <a:solidFill>
                  <a:srgbClr val="00B050"/>
                </a:solidFill>
                <a:latin typeface="SutonnyMJ" pitchFamily="2" charset="0"/>
              </a:rPr>
              <a:t>†÷</a:t>
            </a:r>
            <a:r>
              <a:rPr lang="en-US" sz="2000" b="1" dirty="0" smtClean="0">
                <a:solidFill>
                  <a:srgbClr val="00B050"/>
                </a:solidFill>
                <a:latin typeface="SutonnyMJ" pitchFamily="2" charset="0"/>
              </a:rPr>
              <a:t>kb‡K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Uv‡M©U wcÖR‡g Zv‡K K‡i mwVKfv‡e †Q` Kiv‡Z n‡e|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SutonnyMJ" pitchFamily="2" charset="0"/>
              <a:cs typeface="Arial" pitchFamily="34" charset="0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US" sz="2000" dirty="0">
                <a:solidFill>
                  <a:srgbClr val="00B05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[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Dist]-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Arial" pitchFamily="34" charset="0"/>
              </a:rPr>
              <a:t>‡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K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Press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Ki‡j wWm‡cø c¨v‡b‡j Abyf~wgK `~iZ¡, †Rwb_ G‡½j I Abyf~wgK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†Kv‡Yi gvb cÖ`wk©Z n‡e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ea typeface="Calibri" pitchFamily="34" charset="0"/>
                <a:cs typeface="SutonnyMJ" pitchFamily="2" charset="0"/>
              </a:rPr>
              <a:t>|</a:t>
            </a:r>
          </a:p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B050"/>
                </a:solidFill>
                <a:latin typeface="SutonnyMJ" pitchFamily="2" charset="0"/>
              </a:rPr>
              <a:t>Gevi </a:t>
            </a:r>
            <a:r>
              <a:rPr lang="en-US" sz="20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Meas Mode  </a:t>
            </a:r>
            <a:r>
              <a:rPr lang="en-US" sz="2000" dirty="0">
                <a:solidFill>
                  <a:srgbClr val="00B050"/>
                </a:solidFill>
                <a:latin typeface="SutonnyMJ" pitchFamily="2" charset="0"/>
              </a:rPr>
              <a:t>Gi </a:t>
            </a:r>
            <a:r>
              <a:rPr lang="en-US" sz="20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[   SHv ] </a:t>
            </a:r>
            <a:r>
              <a:rPr lang="en-US" sz="2000" dirty="0">
                <a:solidFill>
                  <a:srgbClr val="00B050"/>
                </a:solidFill>
                <a:latin typeface="SutonnyMJ" pitchFamily="2" charset="0"/>
              </a:rPr>
              <a:t>†K </a:t>
            </a:r>
            <a:r>
              <a:rPr lang="en-US" sz="20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Press</a:t>
            </a:r>
            <a:r>
              <a:rPr lang="en-US" sz="2000" dirty="0">
                <a:solidFill>
                  <a:srgbClr val="00B050"/>
                </a:solidFill>
                <a:latin typeface="SutonnyMJ" pitchFamily="2" charset="0"/>
              </a:rPr>
              <a:t> Kivi mv‡_ mv‡_ ¯^qswµq fv‡e </a:t>
            </a:r>
            <a:endParaRPr lang="en-US" sz="2000" dirty="0" smtClean="0">
              <a:solidFill>
                <a:srgbClr val="00B050"/>
              </a:solidFill>
              <a:latin typeface="SutonnyMJ" pitchFamily="2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B050"/>
                </a:solidFill>
                <a:latin typeface="SutonnyMJ" pitchFamily="2" charset="0"/>
              </a:rPr>
              <a:t>Uv‡M©i </a:t>
            </a:r>
            <a:r>
              <a:rPr lang="en-US" sz="2000" dirty="0">
                <a:solidFill>
                  <a:srgbClr val="00B050"/>
                </a:solidFill>
                <a:latin typeface="SutonnyMJ" pitchFamily="2" charset="0"/>
              </a:rPr>
              <a:t>wcÖRg ch©šÍ `~iZ¡ GK‡Î cÖ`wk©Z n‡e|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AutoShape 2"/>
          <p:cNvSpPr>
            <a:spLocks noChangeArrowheads="1"/>
          </p:cNvSpPr>
          <p:nvPr/>
        </p:nvSpPr>
        <p:spPr bwMode="auto">
          <a:xfrm>
            <a:off x="2003425" y="3852250"/>
            <a:ext cx="63500" cy="45085"/>
          </a:xfrm>
          <a:prstGeom prst="triangle">
            <a:avLst>
              <a:gd name="adj" fmla="val 50000"/>
            </a:avLst>
          </a:prstGeom>
          <a:solidFill>
            <a:schemeClr val="tx1">
              <a:lumMod val="100000"/>
              <a:lumOff val="0"/>
            </a:schemeClr>
          </a:solidFill>
          <a:ln w="9525">
            <a:solidFill>
              <a:schemeClr val="tx1">
                <a:lumMod val="100000"/>
                <a:lumOff val="0"/>
              </a:schemeClr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45720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SutonnyMJ" pitchFamily="2" charset="0"/>
              </a:rPr>
              <a:t>Gevi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Meas Mode 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SutonnyMJ" pitchFamily="2" charset="0"/>
              </a:rPr>
              <a:t>Gi [  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SHv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SutonnyMJ" pitchFamily="2" charset="0"/>
              </a:rPr>
              <a:t> ] †K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Press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SutonnyMJ" pitchFamily="2" charset="0"/>
              </a:rPr>
              <a:t> Kivi mv‡_ mv‡_ ¯^qswµq fv‡e Uv‡M©i wcÖRg ch©šÍ `~iZ¡ GK‡Î cÖ`wk©Z n‡e|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53516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4571999" y="2501767"/>
            <a:ext cx="3441700" cy="3162306"/>
            <a:chOff x="228600" y="1600200"/>
            <a:chExt cx="3657600" cy="1371600"/>
          </a:xfrm>
        </p:grpSpPr>
        <p:sp>
          <p:nvSpPr>
            <p:cNvPr id="3" name="Rectangle 2"/>
            <p:cNvSpPr/>
            <p:nvPr/>
          </p:nvSpPr>
          <p:spPr>
            <a:xfrm>
              <a:off x="228600" y="1828800"/>
              <a:ext cx="838200" cy="1524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ea typeface="Calibri"/>
                  <a:cs typeface="Times New Roman"/>
                </a:rPr>
                <a:t>Meas</a:t>
              </a:r>
              <a:endParaRPr lang="en-US" sz="1100">
                <a:effectLst/>
                <a:ea typeface="Calibri"/>
                <a:cs typeface="Times New Roman"/>
              </a:endParaRPr>
            </a:p>
          </p:txBody>
        </p:sp>
        <p:sp>
          <p:nvSpPr>
            <p:cNvPr id="4" name="Rectangle 3"/>
            <p:cNvSpPr/>
            <p:nvPr/>
          </p:nvSpPr>
          <p:spPr>
            <a:xfrm>
              <a:off x="304800" y="2057400"/>
              <a:ext cx="304800" cy="1524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ea typeface="Calibri"/>
                  <a:cs typeface="Times New Roman"/>
                </a:rPr>
                <a:t>S</a:t>
              </a:r>
              <a:endParaRPr lang="en-US" sz="1100">
                <a:effectLst/>
                <a:ea typeface="Calibri"/>
                <a:cs typeface="Times New Roman"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228600" y="2209800"/>
              <a:ext cx="533400" cy="2286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ea typeface="Calibri"/>
                  <a:cs typeface="Times New Roman"/>
                </a:rPr>
                <a:t>ZA</a:t>
              </a:r>
              <a:endParaRPr lang="en-US" sz="1100">
                <a:effectLst/>
                <a:ea typeface="Calibri"/>
                <a:cs typeface="Times New Roman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228600" y="2438400"/>
              <a:ext cx="685800" cy="2286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ea typeface="Calibri"/>
                  <a:cs typeface="Times New Roman"/>
                </a:rPr>
                <a:t>HAR</a:t>
              </a:r>
              <a:endParaRPr lang="en-US" sz="1100">
                <a:effectLst/>
                <a:ea typeface="Calibri"/>
                <a:cs typeface="Times New Roman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304800" y="2667000"/>
              <a:ext cx="685800" cy="2286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FFFFFF"/>
                  </a:solidFill>
                  <a:effectLst/>
                  <a:ea typeface="Calibri"/>
                  <a:cs typeface="Times New Roman"/>
                </a:rPr>
                <a:t>DIST</a:t>
              </a:r>
              <a:endParaRPr lang="en-US" sz="1100">
                <a:effectLst/>
                <a:ea typeface="Calibri"/>
                <a:cs typeface="Times New Roman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1066800" y="2667000"/>
              <a:ext cx="838200" cy="2286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FFFFFF"/>
                  </a:solidFill>
                  <a:effectLst/>
                  <a:ea typeface="Calibri"/>
                  <a:cs typeface="Times New Roman"/>
                </a:rPr>
                <a:t>    SHV</a:t>
              </a:r>
              <a:endParaRPr lang="en-US" sz="1100">
                <a:effectLst/>
                <a:ea typeface="Calibri"/>
                <a:cs typeface="Times New Roman"/>
              </a:endParaRPr>
            </a:p>
          </p:txBody>
        </p:sp>
        <p:sp>
          <p:nvSpPr>
            <p:cNvPr id="9" name="Right Triangle 8"/>
            <p:cNvSpPr/>
            <p:nvPr/>
          </p:nvSpPr>
          <p:spPr>
            <a:xfrm rot="16200000">
              <a:off x="1143000" y="2667000"/>
              <a:ext cx="152400" cy="152400"/>
            </a:xfrm>
            <a:prstGeom prst="rt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1143000" y="2590800"/>
              <a:ext cx="228600" cy="76200"/>
            </a:xfrm>
            <a:prstGeom prst="round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066800" y="2438400"/>
              <a:ext cx="685800" cy="2286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ea typeface="Calibri"/>
                  <a:cs typeface="Times New Roman"/>
                </a:rPr>
                <a:t>120◦</a:t>
              </a:r>
              <a:endParaRPr lang="en-US" sz="1100">
                <a:effectLst/>
                <a:ea typeface="Calibri"/>
                <a:cs typeface="Times New Roman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066800" y="2209800"/>
              <a:ext cx="685800" cy="2286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ea typeface="Calibri"/>
                  <a:cs typeface="Times New Roman"/>
                </a:rPr>
                <a:t>80◦</a:t>
              </a:r>
              <a:endParaRPr lang="en-US" sz="1100">
                <a:effectLst/>
                <a:ea typeface="Calibri"/>
                <a:cs typeface="Times New Roman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981200" y="2667000"/>
              <a:ext cx="838200" cy="2286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FFFFFF"/>
                  </a:solidFill>
                  <a:effectLst/>
                  <a:ea typeface="Calibri"/>
                  <a:cs typeface="Times New Roman"/>
                </a:rPr>
                <a:t>OFSET</a:t>
              </a:r>
              <a:endParaRPr lang="en-US" sz="1100">
                <a:effectLst/>
                <a:ea typeface="Calibri"/>
                <a:cs typeface="Times New Roman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981200" y="2209800"/>
              <a:ext cx="838200" cy="2286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ea typeface="Calibri"/>
                  <a:cs typeface="Times New Roman"/>
                </a:rPr>
                <a:t>30’15”</a:t>
              </a:r>
              <a:endParaRPr lang="en-US" sz="1100">
                <a:effectLst/>
                <a:ea typeface="Calibri"/>
                <a:cs typeface="Times New Roman"/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981200" y="2438400"/>
              <a:ext cx="838200" cy="2286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ea typeface="Calibri"/>
                  <a:cs typeface="Times New Roman"/>
                </a:rPr>
                <a:t>10’00”</a:t>
              </a:r>
              <a:endParaRPr lang="en-US" sz="1100">
                <a:effectLst/>
                <a:ea typeface="Calibri"/>
                <a:cs typeface="Times New Roman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895600" y="2667000"/>
              <a:ext cx="914400" cy="2286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FFFFFF"/>
                  </a:solidFill>
                  <a:effectLst/>
                  <a:ea typeface="Calibri"/>
                  <a:cs typeface="Times New Roman"/>
                </a:rPr>
                <a:t>COORD</a:t>
              </a:r>
              <a:endParaRPr lang="en-US" sz="1100">
                <a:effectLst/>
                <a:ea typeface="Calibri"/>
                <a:cs typeface="Times New Roman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352800" y="2362200"/>
              <a:ext cx="457200" cy="2286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FFFFFF"/>
                  </a:solidFill>
                  <a:effectLst/>
                  <a:ea typeface="Calibri"/>
                  <a:cs typeface="Times New Roman"/>
                </a:rPr>
                <a:t>P1</a:t>
              </a:r>
              <a:endParaRPr lang="en-US" sz="1100">
                <a:effectLst/>
                <a:ea typeface="Calibri"/>
                <a:cs typeface="Times New Roman"/>
              </a:endParaRPr>
            </a:p>
          </p:txBody>
        </p:sp>
        <p:cxnSp>
          <p:nvCxnSpPr>
            <p:cNvPr id="18" name="Straight Connector 17"/>
            <p:cNvCxnSpPr/>
            <p:nvPr/>
          </p:nvCxnSpPr>
          <p:spPr>
            <a:xfrm rot="5400000">
              <a:off x="3542506" y="2247900"/>
              <a:ext cx="76994" cy="7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3505200" y="2286000"/>
              <a:ext cx="152400" cy="158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Rectangle 19"/>
            <p:cNvSpPr/>
            <p:nvPr/>
          </p:nvSpPr>
          <p:spPr>
            <a:xfrm>
              <a:off x="3048000" y="1752600"/>
              <a:ext cx="838200" cy="2286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ea typeface="Calibri"/>
                  <a:cs typeface="Times New Roman"/>
                </a:rPr>
                <a:t>-30</a:t>
              </a:r>
              <a:endParaRPr lang="en-US" sz="1100">
                <a:effectLst/>
                <a:ea typeface="Calibri"/>
                <a:cs typeface="Times New Roman"/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3276600" y="1981200"/>
              <a:ext cx="533400" cy="2286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ea typeface="Calibri"/>
                  <a:cs typeface="Times New Roman"/>
                </a:rPr>
                <a:t>0</a:t>
              </a:r>
              <a:endParaRPr lang="en-US" sz="1100">
                <a:effectLst/>
                <a:ea typeface="Calibri"/>
                <a:cs typeface="Times New Roman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981200" y="1752600"/>
              <a:ext cx="838200" cy="2286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ea typeface="Calibri"/>
                  <a:cs typeface="Times New Roman"/>
                </a:rPr>
                <a:t>PC</a:t>
              </a:r>
              <a:endParaRPr lang="en-US" sz="1100">
                <a:effectLst/>
                <a:ea typeface="Calibri"/>
                <a:cs typeface="Times New Roman"/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1981200" y="1981200"/>
              <a:ext cx="838200" cy="2286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ea typeface="Calibri"/>
                  <a:cs typeface="Times New Roman"/>
                </a:rPr>
                <a:t>p pc</a:t>
              </a:r>
              <a:endParaRPr lang="en-US" sz="1100">
                <a:effectLst/>
                <a:ea typeface="Calibri"/>
                <a:cs typeface="Times New Roman"/>
              </a:endParaRPr>
            </a:p>
          </p:txBody>
        </p:sp>
        <p:sp>
          <p:nvSpPr>
            <p:cNvPr id="24" name="Rounded Rectangle 23"/>
            <p:cNvSpPr/>
            <p:nvPr/>
          </p:nvSpPr>
          <p:spPr>
            <a:xfrm>
              <a:off x="228600" y="1600200"/>
              <a:ext cx="3657600" cy="1371600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1306764" y="2525320"/>
            <a:ext cx="2962274" cy="3049905"/>
            <a:chOff x="4191000" y="1828800"/>
            <a:chExt cx="2514600" cy="4760481"/>
          </a:xfrm>
        </p:grpSpPr>
        <p:cxnSp>
          <p:nvCxnSpPr>
            <p:cNvPr id="26" name="Straight Connector 25"/>
            <p:cNvCxnSpPr>
              <a:endCxn id="52" idx="1"/>
            </p:cNvCxnSpPr>
            <p:nvPr/>
          </p:nvCxnSpPr>
          <p:spPr>
            <a:xfrm rot="5400000" flipH="1" flipV="1">
              <a:off x="4035424" y="2934760"/>
              <a:ext cx="2311403" cy="120015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>
              <a:endCxn id="52" idx="2"/>
            </p:cNvCxnSpPr>
            <p:nvPr/>
          </p:nvCxnSpPr>
          <p:spPr>
            <a:xfrm rot="16200000" flipV="1">
              <a:off x="4362451" y="4085168"/>
              <a:ext cx="2971801" cy="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0800000" flipV="1">
              <a:off x="4591050" y="4690533"/>
              <a:ext cx="1257300" cy="1"/>
            </a:xfrm>
            <a:prstGeom prst="line">
              <a:avLst/>
            </a:prstGeom>
            <a:ln w="285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5540375" y="1908175"/>
              <a:ext cx="330200" cy="17145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4256617" y="4356100"/>
              <a:ext cx="440267" cy="2286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4151379" y="5131352"/>
              <a:ext cx="880533" cy="119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16200000" flipH="1">
              <a:off x="4207933" y="5073650"/>
              <a:ext cx="880533" cy="1143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5400000">
              <a:off x="4093634" y="5073650"/>
              <a:ext cx="880533" cy="1143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5359400" y="4911218"/>
              <a:ext cx="1320800" cy="119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5400000">
              <a:off x="5219215" y="4769335"/>
              <a:ext cx="1429720" cy="17145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16200000" flipH="1">
              <a:off x="5390665" y="4769337"/>
              <a:ext cx="1429720" cy="17145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0800000" flipV="1">
              <a:off x="5848350" y="4140200"/>
              <a:ext cx="400050" cy="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0800000" flipV="1">
              <a:off x="6134100" y="4690533"/>
              <a:ext cx="571500" cy="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0800000" flipV="1">
              <a:off x="5905500" y="2379133"/>
              <a:ext cx="800100" cy="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/>
            <p:nvPr/>
          </p:nvCxnSpPr>
          <p:spPr>
            <a:xfrm rot="5400000" flipH="1" flipV="1">
              <a:off x="6200962" y="2654576"/>
              <a:ext cx="551480" cy="596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/>
            <p:nvPr/>
          </p:nvCxnSpPr>
          <p:spPr>
            <a:xfrm rot="16200000" flipH="1" flipV="1">
              <a:off x="6201558" y="4414496"/>
              <a:ext cx="551480" cy="596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4202553" y="3749765"/>
              <a:ext cx="662695" cy="342900"/>
            </a:xfrm>
            <a:prstGeom prst="line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 flipH="1" flipV="1">
              <a:off x="5091047" y="2124671"/>
              <a:ext cx="770465" cy="398858"/>
            </a:xfrm>
            <a:prstGeom prst="line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Rectangle 43"/>
            <p:cNvSpPr/>
            <p:nvPr/>
          </p:nvSpPr>
          <p:spPr>
            <a:xfrm rot="19084816">
              <a:off x="4822086" y="3046428"/>
              <a:ext cx="277603" cy="1124733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brightRoom" dir="t"/>
              </a:scene3d>
              <a:sp3d contourW="6350" prstMaterial="plastic">
                <a:bevelT w="20320" h="20320" prst="angle"/>
                <a:contourClr>
                  <a:schemeClr val="accent1">
                    <a:tint val="100000"/>
                    <a:shade val="100000"/>
                    <a:hueMod val="100000"/>
                    <a:satMod val="100000"/>
                  </a:schemeClr>
                </a:contourClr>
              </a:sp3d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2400" b="1" kern="1200" cap="all">
                  <a:solidFill>
                    <a:srgbClr val="FF0000"/>
                  </a:solidFill>
                  <a:effectLst>
                    <a:outerShdw blurRad="19685" dist="12700" dir="5400000" algn="tl" rotWithShape="0">
                      <a:schemeClr val="accent1">
                        <a:satMod val="130000"/>
                        <a:alpha val="60000"/>
                      </a:schemeClr>
                    </a:outerShdw>
                    <a:reflection blurRad="10033" stA="55000" endPos="48000" dist="508" dir="5400000" sy="-100000" algn="bl"/>
                  </a:effectLst>
                  <a:latin typeface="Calibri"/>
                  <a:ea typeface="Calibri"/>
                  <a:cs typeface="Times New Roman"/>
                </a:rPr>
                <a:t>s</a:t>
              </a:r>
              <a:endParaRPr lang="en-US" sz="110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 rot="167199">
              <a:off x="6244670" y="3182281"/>
              <a:ext cx="359537" cy="1385354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brightRoom" dir="t"/>
              </a:scene3d>
              <a:sp3d contourW="6350" prstMaterial="plastic">
                <a:bevelT w="20320" h="20320" prst="angle"/>
                <a:contourClr>
                  <a:schemeClr val="accent1">
                    <a:tint val="100000"/>
                    <a:shade val="100000"/>
                    <a:hueMod val="100000"/>
                    <a:satMod val="100000"/>
                  </a:schemeClr>
                </a:contourClr>
              </a:sp3d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3200" b="1" kern="1200" cap="all">
                  <a:solidFill>
                    <a:srgbClr val="FF0000"/>
                  </a:solidFill>
                  <a:effectLst>
                    <a:outerShdw blurRad="19685" dist="12700" dir="5400000" algn="tl" rotWithShape="0">
                      <a:schemeClr val="accent1">
                        <a:satMod val="130000"/>
                        <a:alpha val="60000"/>
                      </a:schemeClr>
                    </a:outerShdw>
                    <a:reflection blurRad="10033" stA="55000" endPos="48000" dist="508" dir="5400000" sy="-100000" algn="bl"/>
                  </a:effectLst>
                  <a:latin typeface="Calibri"/>
                  <a:ea typeface="Calibri"/>
                  <a:cs typeface="Times New Roman"/>
                </a:rPr>
                <a:t>v</a:t>
              </a:r>
              <a:endParaRPr lang="en-US" sz="110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 rot="167199">
              <a:off x="5060321" y="4725521"/>
              <a:ext cx="373012" cy="1385354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brightRoom" dir="t"/>
              </a:scene3d>
              <a:sp3d contourW="6350" prstMaterial="plastic">
                <a:bevelT w="20320" h="20320" prst="angle"/>
                <a:contourClr>
                  <a:schemeClr val="accent1">
                    <a:tint val="100000"/>
                    <a:shade val="100000"/>
                    <a:hueMod val="100000"/>
                    <a:satMod val="100000"/>
                  </a:schemeClr>
                </a:contourClr>
              </a:sp3d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3200" b="1" kern="1200" cap="all">
                  <a:solidFill>
                    <a:srgbClr val="FF0000"/>
                  </a:solidFill>
                  <a:effectLst>
                    <a:outerShdw blurRad="19685" dist="12700" dir="5400000" algn="tl" rotWithShape="0">
                      <a:schemeClr val="accent1">
                        <a:satMod val="130000"/>
                        <a:alpha val="60000"/>
                      </a:schemeClr>
                    </a:outerShdw>
                    <a:reflection blurRad="10033" stA="55000" endPos="48000" dist="508" dir="5400000" sy="-100000" algn="bl"/>
                  </a:effectLst>
                  <a:latin typeface="Calibri"/>
                  <a:ea typeface="Calibri"/>
                  <a:cs typeface="Times New Roman"/>
                </a:rPr>
                <a:t>H</a:t>
              </a:r>
              <a:endParaRPr lang="en-US" sz="1100">
                <a:effectLst/>
                <a:latin typeface="Calibri"/>
                <a:ea typeface="Calibri"/>
                <a:cs typeface="Times New Roman"/>
              </a:endParaRPr>
            </a:p>
          </p:txBody>
        </p:sp>
        <p:cxnSp>
          <p:nvCxnSpPr>
            <p:cNvPr id="47" name="Straight Connector 46"/>
            <p:cNvCxnSpPr/>
            <p:nvPr/>
          </p:nvCxnSpPr>
          <p:spPr>
            <a:xfrm rot="5400000">
              <a:off x="4370321" y="6230872"/>
              <a:ext cx="440267" cy="119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5400000">
              <a:off x="5799071" y="6230872"/>
              <a:ext cx="440267" cy="119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/>
            <p:nvPr/>
          </p:nvCxnSpPr>
          <p:spPr>
            <a:xfrm>
              <a:off x="4589859" y="6231467"/>
              <a:ext cx="1428750" cy="2294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Rectangle 49"/>
            <p:cNvSpPr/>
            <p:nvPr/>
          </p:nvSpPr>
          <p:spPr>
            <a:xfrm rot="167199">
              <a:off x="4420013" y="5594363"/>
              <a:ext cx="286228" cy="994918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brightRoom" dir="t"/>
              </a:scene3d>
              <a:sp3d contourW="6350" prstMaterial="plastic">
                <a:bevelT w="20320" h="20320" prst="angle"/>
                <a:contourClr>
                  <a:schemeClr val="accent1">
                    <a:tint val="100000"/>
                    <a:shade val="100000"/>
                    <a:hueMod val="100000"/>
                    <a:satMod val="100000"/>
                  </a:schemeClr>
                </a:contourClr>
              </a:sp3d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2000" b="1" kern="1200" cap="all">
                  <a:solidFill>
                    <a:srgbClr val="FF0000"/>
                  </a:solidFill>
                  <a:effectLst>
                    <a:outerShdw blurRad="19685" dist="12700" dir="5400000" algn="tl" rotWithShape="0">
                      <a:schemeClr val="accent1">
                        <a:satMod val="130000"/>
                        <a:alpha val="60000"/>
                      </a:schemeClr>
                    </a:outerShdw>
                    <a:reflection blurRad="10033" stA="55000" endPos="48000" dist="508" dir="5400000" sy="-100000" algn="bl"/>
                  </a:effectLst>
                  <a:latin typeface="Calibri"/>
                  <a:ea typeface="Calibri"/>
                  <a:cs typeface="Times New Roman"/>
                </a:rPr>
                <a:t>a</a:t>
              </a:r>
              <a:endParaRPr lang="en-US" sz="110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51" name="Rectangle 50"/>
            <p:cNvSpPr/>
            <p:nvPr/>
          </p:nvSpPr>
          <p:spPr>
            <a:xfrm rot="167199">
              <a:off x="5856776" y="5593851"/>
              <a:ext cx="276525" cy="994918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brightRoom" dir="t"/>
              </a:scene3d>
              <a:sp3d contourW="6350" prstMaterial="plastic">
                <a:bevelT w="20320" h="20320" prst="angle"/>
                <a:contourClr>
                  <a:schemeClr val="accent1">
                    <a:tint val="100000"/>
                    <a:shade val="100000"/>
                    <a:hueMod val="100000"/>
                    <a:satMod val="100000"/>
                  </a:schemeClr>
                </a:contourClr>
              </a:sp3d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2000" b="1" kern="1200" cap="all">
                  <a:solidFill>
                    <a:srgbClr val="FF0000"/>
                  </a:solidFill>
                  <a:effectLst>
                    <a:outerShdw blurRad="19685" dist="12700" dir="5400000" algn="tl" rotWithShape="0">
                      <a:schemeClr val="accent1">
                        <a:satMod val="130000"/>
                        <a:alpha val="60000"/>
                      </a:schemeClr>
                    </a:outerShdw>
                    <a:reflection blurRad="10033" stA="55000" endPos="48000" dist="508" dir="5400000" sy="-100000" algn="bl"/>
                  </a:effectLst>
                  <a:latin typeface="Calibri"/>
                  <a:ea typeface="Calibri"/>
                  <a:cs typeface="Times New Roman"/>
                </a:rPr>
                <a:t>b</a:t>
              </a:r>
              <a:endParaRPr lang="en-US" sz="110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5791200" y="2159000"/>
              <a:ext cx="114300" cy="44026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cxnSp>
          <p:nvCxnSpPr>
            <p:cNvPr id="53" name="Straight Connector 52"/>
            <p:cNvCxnSpPr/>
            <p:nvPr/>
          </p:nvCxnSpPr>
          <p:spPr>
            <a:xfrm rot="10800000">
              <a:off x="4191000" y="5571067"/>
              <a:ext cx="2228850" cy="3"/>
            </a:xfrm>
            <a:prstGeom prst="line">
              <a:avLst/>
            </a:prstGeom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696100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2176258" y="662854"/>
            <a:ext cx="5105400" cy="3048000"/>
            <a:chOff x="152400" y="3124200"/>
            <a:chExt cx="3657600" cy="1371600"/>
          </a:xfrm>
        </p:grpSpPr>
        <p:sp>
          <p:nvSpPr>
            <p:cNvPr id="3" name="Rectangle 2"/>
            <p:cNvSpPr/>
            <p:nvPr/>
          </p:nvSpPr>
          <p:spPr>
            <a:xfrm>
              <a:off x="185841" y="3258291"/>
              <a:ext cx="838200" cy="1524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ea typeface="Calibri"/>
                  <a:cs typeface="Times New Roman"/>
                </a:rPr>
                <a:t>Dis :</a:t>
              </a:r>
              <a:endParaRPr lang="en-US" sz="1100">
                <a:effectLst/>
                <a:ea typeface="Calibri"/>
                <a:cs typeface="Times New Roman"/>
              </a:endParaRPr>
            </a:p>
          </p:txBody>
        </p:sp>
        <p:sp>
          <p:nvSpPr>
            <p:cNvPr id="4" name="Rectangle 3"/>
            <p:cNvSpPr/>
            <p:nvPr/>
          </p:nvSpPr>
          <p:spPr>
            <a:xfrm>
              <a:off x="156580" y="3494160"/>
              <a:ext cx="762000" cy="1524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ea typeface="Calibri"/>
                  <a:cs typeface="Times New Roman"/>
                </a:rPr>
                <a:t>Rap</a:t>
              </a:r>
              <a:endParaRPr lang="en-US" sz="1100">
                <a:effectLst/>
                <a:ea typeface="Calibri"/>
                <a:cs typeface="Times New Roman"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2771154" y="3926478"/>
              <a:ext cx="762000" cy="2286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FFFFFF"/>
                  </a:solidFill>
                  <a:effectLst/>
                  <a:ea typeface="Calibri"/>
                  <a:cs typeface="Times New Roman"/>
                </a:rPr>
                <a:t>STOP</a:t>
              </a:r>
              <a:endParaRPr lang="en-US" sz="1100">
                <a:effectLst/>
                <a:ea typeface="Calibri"/>
                <a:cs typeface="Times New Roman"/>
              </a:endParaRPr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152400" y="3124200"/>
              <a:ext cx="3657600" cy="1371600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879043" y="3511124"/>
              <a:ext cx="762000" cy="1524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ea typeface="Calibri"/>
                  <a:cs typeface="Times New Roman"/>
                </a:rPr>
                <a:t>d  “r”</a:t>
              </a:r>
              <a:endParaRPr lang="en-US" sz="1100">
                <a:effectLst/>
                <a:ea typeface="Calibri"/>
                <a:cs typeface="Times New Roman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1604380" y="3494160"/>
              <a:ext cx="762000" cy="1524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ea typeface="Calibri"/>
                  <a:cs typeface="Times New Roman"/>
                </a:rPr>
                <a:t>pc</a:t>
              </a:r>
              <a:endParaRPr lang="en-US" sz="1100">
                <a:effectLst/>
                <a:ea typeface="Calibri"/>
                <a:cs typeface="Times New Roman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1616276" y="3681564"/>
              <a:ext cx="762000" cy="1524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ea typeface="Calibri"/>
                  <a:cs typeface="Times New Roman"/>
                </a:rPr>
                <a:t>p  pc</a:t>
              </a:r>
              <a:endParaRPr lang="en-US" sz="1100">
                <a:effectLst/>
                <a:ea typeface="Calibri"/>
                <a:cs typeface="Times New Roman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2823580" y="3494160"/>
              <a:ext cx="762000" cy="1524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ea typeface="Calibri"/>
                  <a:cs typeface="Times New Roman"/>
                </a:rPr>
                <a:t>-30</a:t>
              </a:r>
              <a:endParaRPr lang="en-US" sz="1100">
                <a:effectLst/>
                <a:ea typeface="Calibri"/>
                <a:cs typeface="Times New Roman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835476" y="3681564"/>
              <a:ext cx="762000" cy="1524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ea typeface="Calibri"/>
                  <a:cs typeface="Times New Roman"/>
                </a:rPr>
                <a:t>0</a:t>
              </a:r>
              <a:endParaRPr lang="en-US" sz="1100">
                <a:effectLst/>
                <a:ea typeface="Calibri"/>
                <a:cs typeface="Times New Roman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2058781" y="3884691"/>
            <a:ext cx="5222877" cy="2847294"/>
            <a:chOff x="457200" y="6019800"/>
            <a:chExt cx="3657600" cy="1371600"/>
          </a:xfrm>
        </p:grpSpPr>
        <p:sp>
          <p:nvSpPr>
            <p:cNvPr id="13" name="Rectangle 12"/>
            <p:cNvSpPr/>
            <p:nvPr/>
          </p:nvSpPr>
          <p:spPr>
            <a:xfrm>
              <a:off x="457200" y="6248400"/>
              <a:ext cx="838200" cy="1524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ea typeface="Calibri"/>
                  <a:cs typeface="Times New Roman"/>
                </a:rPr>
                <a:t>Meas</a:t>
              </a:r>
              <a:endParaRPr lang="en-US" sz="1100">
                <a:effectLst/>
                <a:ea typeface="Calibri"/>
                <a:cs typeface="Times New Roman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533400" y="6477000"/>
              <a:ext cx="304800" cy="1524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ea typeface="Calibri"/>
                  <a:cs typeface="Times New Roman"/>
                </a:rPr>
                <a:t>S</a:t>
              </a:r>
              <a:endParaRPr lang="en-US" sz="1100">
                <a:effectLst/>
                <a:ea typeface="Calibri"/>
                <a:cs typeface="Times New Roman"/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457200" y="6629400"/>
              <a:ext cx="533400" cy="2286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ea typeface="Calibri"/>
                  <a:cs typeface="Times New Roman"/>
                </a:rPr>
                <a:t>ZA</a:t>
              </a:r>
              <a:endParaRPr lang="en-US" sz="1100">
                <a:effectLst/>
                <a:ea typeface="Calibri"/>
                <a:cs typeface="Times New Roman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57200" y="6858000"/>
              <a:ext cx="685800" cy="2286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ea typeface="Calibri"/>
                  <a:cs typeface="Times New Roman"/>
                </a:rPr>
                <a:t>HAR</a:t>
              </a:r>
              <a:endParaRPr lang="en-US" sz="1100">
                <a:effectLst/>
                <a:ea typeface="Calibri"/>
                <a:cs typeface="Times New Roman"/>
              </a:endParaRPr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1371600" y="7010400"/>
              <a:ext cx="228600" cy="76200"/>
            </a:xfrm>
            <a:prstGeom prst="round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1295400" y="6858000"/>
              <a:ext cx="685800" cy="2286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ea typeface="Calibri"/>
                  <a:cs typeface="Times New Roman"/>
                </a:rPr>
                <a:t>120◦</a:t>
              </a:r>
              <a:endParaRPr lang="en-US" sz="1100">
                <a:effectLst/>
                <a:ea typeface="Calibri"/>
                <a:cs typeface="Times New Roman"/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295400" y="6629400"/>
              <a:ext cx="685800" cy="2286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ea typeface="Calibri"/>
                  <a:cs typeface="Times New Roman"/>
                </a:rPr>
                <a:t>80◦</a:t>
              </a:r>
              <a:endParaRPr lang="en-US" sz="1100">
                <a:effectLst/>
                <a:ea typeface="Calibri"/>
                <a:cs typeface="Times New Roman"/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2209800" y="6629400"/>
              <a:ext cx="838200" cy="2286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ea typeface="Calibri"/>
                  <a:cs typeface="Times New Roman"/>
                </a:rPr>
                <a:t>30’15”</a:t>
              </a:r>
              <a:endParaRPr lang="en-US" sz="1100">
                <a:effectLst/>
                <a:ea typeface="Calibri"/>
                <a:cs typeface="Times New Roman"/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2209800" y="6858000"/>
              <a:ext cx="838200" cy="2286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ea typeface="Calibri"/>
                  <a:cs typeface="Times New Roman"/>
                </a:rPr>
                <a:t>10’00”</a:t>
              </a:r>
              <a:endParaRPr lang="en-US" sz="1100">
                <a:effectLst/>
                <a:ea typeface="Calibri"/>
                <a:cs typeface="Times New Roman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3124200" y="7086600"/>
              <a:ext cx="914400" cy="2286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FFFFFF"/>
                  </a:solidFill>
                  <a:effectLst/>
                  <a:ea typeface="Calibri"/>
                  <a:cs typeface="Times New Roman"/>
                </a:rPr>
                <a:t>COORD</a:t>
              </a:r>
              <a:endParaRPr lang="en-US" sz="1100">
                <a:effectLst/>
                <a:ea typeface="Calibri"/>
                <a:cs typeface="Times New Roman"/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3581400" y="6781800"/>
              <a:ext cx="457200" cy="2286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FFFFFF"/>
                  </a:solidFill>
                  <a:effectLst/>
                  <a:ea typeface="Calibri"/>
                  <a:cs typeface="Times New Roman"/>
                </a:rPr>
                <a:t>P1</a:t>
              </a:r>
              <a:endParaRPr lang="en-US" sz="1100">
                <a:effectLst/>
                <a:ea typeface="Calibri"/>
                <a:cs typeface="Times New Roman"/>
              </a:endParaRPr>
            </a:p>
          </p:txBody>
        </p:sp>
        <p:cxnSp>
          <p:nvCxnSpPr>
            <p:cNvPr id="24" name="Straight Connector 23"/>
            <p:cNvCxnSpPr/>
            <p:nvPr/>
          </p:nvCxnSpPr>
          <p:spPr>
            <a:xfrm rot="5400000">
              <a:off x="3771106" y="6667500"/>
              <a:ext cx="76994" cy="7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3733800" y="6705600"/>
              <a:ext cx="152400" cy="158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ectangle 25"/>
            <p:cNvSpPr/>
            <p:nvPr/>
          </p:nvSpPr>
          <p:spPr>
            <a:xfrm>
              <a:off x="3276600" y="6172200"/>
              <a:ext cx="838200" cy="2286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ea typeface="Calibri"/>
                  <a:cs typeface="Times New Roman"/>
                </a:rPr>
                <a:t>-30</a:t>
              </a:r>
              <a:endParaRPr lang="en-US" sz="1100">
                <a:effectLst/>
                <a:ea typeface="Calibri"/>
                <a:cs typeface="Times New Roman"/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3505200" y="6400800"/>
              <a:ext cx="533400" cy="2286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ea typeface="Calibri"/>
                  <a:cs typeface="Times New Roman"/>
                </a:rPr>
                <a:t>0</a:t>
              </a:r>
              <a:endParaRPr lang="en-US" sz="1100">
                <a:effectLst/>
                <a:ea typeface="Calibri"/>
                <a:cs typeface="Times New Roman"/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2209800" y="6172200"/>
              <a:ext cx="838200" cy="2286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ea typeface="Calibri"/>
                  <a:cs typeface="Times New Roman"/>
                </a:rPr>
                <a:t>PC</a:t>
              </a:r>
              <a:endParaRPr lang="en-US" sz="1100">
                <a:effectLst/>
                <a:ea typeface="Calibri"/>
                <a:cs typeface="Times New Roman"/>
              </a:endParaRPr>
            </a:p>
          </p:txBody>
        </p:sp>
        <p:sp>
          <p:nvSpPr>
            <p:cNvPr id="29" name="Rounded Rectangle 28"/>
            <p:cNvSpPr/>
            <p:nvPr/>
          </p:nvSpPr>
          <p:spPr>
            <a:xfrm>
              <a:off x="457200" y="6019800"/>
              <a:ext cx="3657600" cy="1371600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1143000" y="6400800"/>
              <a:ext cx="1295400" cy="1524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ea typeface="Calibri"/>
                  <a:cs typeface="Times New Roman"/>
                </a:rPr>
                <a:t>525.450m</a:t>
              </a:r>
              <a:endParaRPr lang="en-US" sz="1100">
                <a:effectLst/>
                <a:ea typeface="Calibri"/>
                <a:cs typeface="Times New Roman"/>
              </a:endParaRPr>
            </a:p>
          </p:txBody>
        </p:sp>
      </p:grpSp>
      <p:sp>
        <p:nvSpPr>
          <p:cNvPr id="31" name="Rectangle 30"/>
          <p:cNvSpPr/>
          <p:nvPr/>
        </p:nvSpPr>
        <p:spPr>
          <a:xfrm>
            <a:off x="104270" y="3288268"/>
            <a:ext cx="223159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S = Slope distance</a:t>
            </a:r>
          </a:p>
          <a:p>
            <a:r>
              <a:rPr lang="en-US" sz="1400" dirty="0"/>
              <a:t>H = Horizaontal distance</a:t>
            </a:r>
          </a:p>
          <a:p>
            <a:r>
              <a:rPr lang="en-US" sz="1400" dirty="0"/>
              <a:t>V = Vertical distance </a:t>
            </a:r>
          </a:p>
        </p:txBody>
      </p:sp>
    </p:spTree>
    <p:extLst>
      <p:ext uri="{BB962C8B-B14F-4D97-AF65-F5344CB8AC3E}">
        <p14:creationId xmlns:p14="http://schemas.microsoft.com/office/powerpoint/2010/main" val="31145601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57400" y="2362200"/>
            <a:ext cx="5562600" cy="1200329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7200" dirty="0" err="1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ab¨ev</a:t>
            </a:r>
            <a:r>
              <a:rPr lang="en-US" sz="7200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`</a:t>
            </a:r>
            <a:endParaRPr lang="en-US" sz="7200" dirty="0">
              <a:solidFill>
                <a:srgbClr val="FFFF00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1093</TotalTime>
  <Words>366</Words>
  <Application>Microsoft Office PowerPoint</Application>
  <PresentationFormat>On-screen Show (4:3)</PresentationFormat>
  <Paragraphs>69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Calibri</vt:lpstr>
      <vt:lpstr>Constantia</vt:lpstr>
      <vt:lpstr>Nikosh</vt:lpstr>
      <vt:lpstr>SutonnyMJ</vt:lpstr>
      <vt:lpstr>Times New Roman</vt:lpstr>
      <vt:lpstr>Wingdings 2</vt:lpstr>
      <vt:lpstr>Flow</vt:lpstr>
      <vt:lpstr>PowerPoint Presentation</vt:lpstr>
      <vt:lpstr>PowerPoint Presentation</vt:lpstr>
      <vt:lpstr> †UvUvj †÷k‡bi mvnv‡h¨ Avbyf~wgK I Dj¤^ `~iZ¡ wbY©q: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7Kv‡Ri GKwU AZ¨vaywbK Rwic hš¿ hvi mvnv‡h¨ B‡j±ªwbK c×wZZ †Kvb †÷k‡bi hveZxq Z_¨vw` MÖnb Kiv hvq | GUv GKwU ¯^qswµq</dc:title>
  <dc:creator>Windows User</dc:creator>
  <cp:lastModifiedBy>Md Anowar Hossain</cp:lastModifiedBy>
  <cp:revision>172</cp:revision>
  <dcterms:created xsi:type="dcterms:W3CDTF">2019-09-23T15:44:46Z</dcterms:created>
  <dcterms:modified xsi:type="dcterms:W3CDTF">2023-11-09T05:16:08Z</dcterms:modified>
</cp:coreProperties>
</file>