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0" r:id="rId3"/>
    <p:sldId id="270" r:id="rId4"/>
    <p:sldId id="293" r:id="rId5"/>
    <p:sldId id="292" r:id="rId6"/>
    <p:sldId id="291" r:id="rId7"/>
    <p:sldId id="269" r:id="rId8"/>
    <p:sldId id="271" r:id="rId9"/>
    <p:sldId id="272" r:id="rId10"/>
    <p:sldId id="276" r:id="rId11"/>
    <p:sldId id="274" r:id="rId12"/>
    <p:sldId id="287" r:id="rId13"/>
    <p:sldId id="275" r:id="rId14"/>
    <p:sldId id="279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3235-34E8-473A-AFB0-89DAF81C52E0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7739E-1C0D-4492-AAD0-68907DCE5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A972-7042-472F-82E1-1F66A16D155D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E404-E9C1-4F6B-8F48-1E78C5E61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5E404-E9C1-4F6B-8F48-1E78C5E6109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User\Desktop\Certificate\101MSDCF\DSC09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4495800" cy="3352799"/>
          </a:xfrm>
          <a:prstGeom prst="rect">
            <a:avLst/>
          </a:prstGeom>
          <a:noFill/>
        </p:spPr>
      </p:pic>
      <p:pic>
        <p:nvPicPr>
          <p:cNvPr id="1027" name="Picture 3" descr="C:\Users\User\Desktop\Certificate\101MSDCF\DSC09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648200"/>
            <a:ext cx="5257800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88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8153400" cy="43053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utonnyMJ" pitchFamily="2" charset="0"/>
                <a:cs typeface="SutonnyMJ" pitchFamily="2" charset="0"/>
              </a:rPr>
              <a:t>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elq t ‡ewmK mv‡f©wqs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welq †KvW t 27821  ce© t 2q ce©</a:t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gvt †gveviK †nv‡mb</a:t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Aa¨ÿ</a:t>
            </a:r>
          </a:p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vsjv‡`k mv‡f© Bbw÷wUDU,Kzwgjøv|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2895600"/>
            <a:ext cx="81534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29718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6.jpeg" descr="Untitled Documen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969" y="368024"/>
            <a:ext cx="7103745" cy="2978150"/>
          </a:xfrm>
          <a:prstGeom prst="rect">
            <a:avLst/>
          </a:prstGeom>
        </p:spPr>
      </p:pic>
      <p:pic>
        <p:nvPicPr>
          <p:cNvPr id="5" name="image37.jpeg" descr="Trough Compass – Survey For Beginner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595" y="3505200"/>
            <a:ext cx="7112359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8600" y="6477000"/>
            <a:ext cx="3727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spc="-5" dirty="0">
                <a:latin typeface="Arial" panose="020B0604020202020204" pitchFamily="34" charset="0"/>
                <a:ea typeface="FreeSans"/>
                <a:cs typeface="FreeSans"/>
              </a:rPr>
              <a:t>(</a:t>
            </a:r>
            <a:r>
              <a:rPr lang="sk-SK" sz="3200" dirty="0">
                <a:latin typeface="Times New Roman" panose="02020603050405020304" pitchFamily="18" charset="0"/>
                <a:ea typeface="FreeSans"/>
                <a:cs typeface="FreeSans"/>
              </a:rPr>
              <a:t>R</a:t>
            </a:r>
            <a:r>
              <a:rPr lang="sk-SK" sz="3200" spc="-5" dirty="0">
                <a:latin typeface="Times New Roman" panose="02020603050405020304" pitchFamily="18" charset="0"/>
                <a:ea typeface="FreeSans"/>
                <a:cs typeface="FreeSans"/>
              </a:rPr>
              <a:t>e</a:t>
            </a:r>
            <a:r>
              <a:rPr lang="sk-SK" sz="3200" dirty="0">
                <a:latin typeface="Times New Roman" panose="02020603050405020304" pitchFamily="18" charset="0"/>
                <a:ea typeface="FreeSans"/>
                <a:cs typeface="FreeSans"/>
              </a:rPr>
              <a:t>c</a:t>
            </a:r>
            <a:r>
              <a:rPr lang="sk-SK" sz="3200" spc="-5" dirty="0">
                <a:latin typeface="Times New Roman" panose="02020603050405020304" pitchFamily="18" charset="0"/>
                <a:ea typeface="FreeSans"/>
                <a:cs typeface="FreeSans"/>
              </a:rPr>
              <a:t>t</a:t>
            </a:r>
            <a:r>
              <a:rPr lang="sk-SK" sz="3200" dirty="0">
                <a:latin typeface="Times New Roman" panose="02020603050405020304" pitchFamily="18" charset="0"/>
                <a:ea typeface="FreeSans"/>
                <a:cs typeface="FreeSans"/>
              </a:rPr>
              <a:t>an</a:t>
            </a:r>
            <a:r>
              <a:rPr lang="sk-SK" sz="3200" spc="-10" dirty="0">
                <a:latin typeface="Times New Roman" panose="02020603050405020304" pitchFamily="18" charset="0"/>
                <a:ea typeface="FreeSans"/>
                <a:cs typeface="FreeSans"/>
              </a:rPr>
              <a:t>g</a:t>
            </a:r>
            <a:r>
              <a:rPr lang="sk-SK" sz="3200" dirty="0">
                <a:latin typeface="Times New Roman" panose="02020603050405020304" pitchFamily="18" charset="0"/>
                <a:ea typeface="FreeSans"/>
                <a:cs typeface="FreeSans"/>
              </a:rPr>
              <a:t>u</a:t>
            </a:r>
            <a:r>
              <a:rPr lang="sk-SK" sz="3200" spc="-5" dirty="0">
                <a:latin typeface="Times New Roman" panose="02020603050405020304" pitchFamily="18" charset="0"/>
                <a:ea typeface="FreeSans"/>
                <a:cs typeface="FreeSans"/>
              </a:rPr>
              <a:t>l</a:t>
            </a:r>
            <a:r>
              <a:rPr lang="sk-SK" sz="3200" dirty="0">
                <a:latin typeface="Times New Roman" panose="02020603050405020304" pitchFamily="18" charset="0"/>
                <a:ea typeface="FreeSans"/>
                <a:cs typeface="FreeSans"/>
              </a:rPr>
              <a:t>ar</a:t>
            </a:r>
            <a:r>
              <a:rPr lang="sk-SK" sz="3200" spc="-5" dirty="0">
                <a:latin typeface="Times New Roman" panose="02020603050405020304" pitchFamily="18" charset="0"/>
                <a:ea typeface="FreeSans"/>
                <a:cs typeface="FreeSans"/>
              </a:rPr>
              <a:t> </a:t>
            </a:r>
            <a:r>
              <a:rPr lang="sk-SK" sz="3200" dirty="0">
                <a:latin typeface="Times New Roman" panose="02020603050405020304" pitchFamily="18" charset="0"/>
                <a:ea typeface="FreeSans"/>
                <a:cs typeface="FreeSans"/>
              </a:rPr>
              <a:t>Copass</a:t>
            </a:r>
            <a:r>
              <a:rPr lang="sk-SK" sz="3200" dirty="0">
                <a:latin typeface="Arial" panose="020B0604020202020204" pitchFamily="34" charset="0"/>
                <a:ea typeface="FreeSans"/>
                <a:cs typeface="FreeSans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956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28600" y="304800"/>
            <a:ext cx="6365875" cy="3259138"/>
            <a:chOff x="0" y="0"/>
            <a:chExt cx="10024" cy="5133"/>
          </a:xfrm>
        </p:grpSpPr>
        <p:pic>
          <p:nvPicPr>
            <p:cNvPr id="6147" name="Picture 3" descr="Compass Surveying| Types of Compass | Advantages &amp;amp; Disadvantages of Compass  Surveying | Example - EngineeringCivil.or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30" cy="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Prismatic Compa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17"/>
              <a:ext cx="5144" cy="5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42.jpeg" descr="Royal Nautical Survey Compass : Amazon.in: Industrial &amp;amp; Scientific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0935" y="3867412"/>
            <a:ext cx="2679065" cy="3394710"/>
          </a:xfrm>
          <a:prstGeom prst="rect">
            <a:avLst/>
          </a:prstGeom>
        </p:spPr>
      </p:pic>
      <p:pic>
        <p:nvPicPr>
          <p:cNvPr id="8" name="image43.jpeg" descr="Plane Table Surveying | Its Methods, Advantages &amp;amp; Disadvantages, etc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4600" y="3192559"/>
            <a:ext cx="1641475" cy="3675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7270" y="6178658"/>
            <a:ext cx="3178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spc="-5" dirty="0">
                <a:latin typeface="Arial" panose="020B0604020202020204" pitchFamily="34" charset="0"/>
                <a:ea typeface="FreeSans"/>
                <a:cs typeface="FreeSans"/>
              </a:rPr>
              <a:t>(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P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rism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a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ti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c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 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Co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m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pass</a:t>
            </a:r>
            <a:r>
              <a:rPr lang="sk-SK" sz="2800" dirty="0">
                <a:latin typeface="Arial" panose="020B0604020202020204" pitchFamily="34" charset="0"/>
                <a:ea typeface="FreeSans"/>
                <a:cs typeface="FreeSans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981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4.jpeg" descr="A Brief Theory of Plane Table Surveying - Civil Engineering Soft Studies"/>
          <p:cNvPicPr/>
          <p:nvPr/>
        </p:nvPicPr>
        <p:blipFill rotWithShape="1">
          <a:blip r:embed="rId2" cstate="print"/>
          <a:srcRect b="6977"/>
          <a:stretch/>
        </p:blipFill>
        <p:spPr>
          <a:xfrm>
            <a:off x="685800" y="1066801"/>
            <a:ext cx="3558540" cy="3886200"/>
          </a:xfrm>
          <a:prstGeom prst="rect">
            <a:avLst/>
          </a:prstGeom>
        </p:spPr>
      </p:pic>
      <p:pic>
        <p:nvPicPr>
          <p:cNvPr id="4" name="image45.jpeg" descr="Survey Instruments » Plane Tabl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1066800"/>
            <a:ext cx="2973070" cy="4091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029200"/>
            <a:ext cx="3792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spc="-5" dirty="0">
                <a:latin typeface="FreeSans"/>
                <a:ea typeface="FreeSans"/>
                <a:cs typeface="FreeSans"/>
              </a:rPr>
              <a:t>(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Tri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pot 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wit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h P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l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ane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 T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ab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l</a:t>
            </a:r>
            <a:r>
              <a:rPr lang="sk-SK" sz="2800" spc="5" dirty="0">
                <a:latin typeface="Times New Roman" panose="02020603050405020304" pitchFamily="18" charset="0"/>
                <a:ea typeface="FreeSans"/>
                <a:cs typeface="FreeSans"/>
              </a:rPr>
              <a:t>e</a:t>
            </a:r>
            <a:r>
              <a:rPr lang="sk-SK" sz="2800" dirty="0">
                <a:latin typeface="FreeSans"/>
                <a:ea typeface="FreeSans"/>
                <a:cs typeface="FreeSans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800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533400"/>
            <a:ext cx="7924800" cy="4114800"/>
            <a:chOff x="720" y="217"/>
            <a:chExt cx="10320" cy="5400"/>
          </a:xfrm>
        </p:grpSpPr>
        <p:pic>
          <p:nvPicPr>
            <p:cNvPr id="7171" name="Picture 3" descr="PLANE TABLE SURVEYING SURVEYING – I - ppt video online downloa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816"/>
              <a:ext cx="4425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 descr="Plane Table Surveying | Radiation method of plane table surveying - YouTub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" y="217"/>
              <a:ext cx="5880" cy="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94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66800" y="457200"/>
            <a:ext cx="7239000" cy="3733800"/>
            <a:chOff x="792" y="179"/>
            <a:chExt cx="10346" cy="4830"/>
          </a:xfrm>
        </p:grpSpPr>
        <p:pic>
          <p:nvPicPr>
            <p:cNvPr id="8195" name="Picture 3" descr="Equipments for Plane Table Survey and Their Us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441"/>
              <a:ext cx="2266" cy="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 descr="Plane Table Survey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79"/>
              <a:ext cx="2550" cy="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 descr="What is the function of each instrument required for plane table surveying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" y="219"/>
              <a:ext cx="5468" cy="4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16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295400"/>
            <a:ext cx="8153400" cy="4305300"/>
          </a:xfrm>
          <a:prstGeom prst="rect">
            <a:avLst/>
          </a:prstGeom>
          <a:solidFill>
            <a:srgbClr val="7030A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Rwic Kv‡R e¨eüZ wewfbœ ai‡bi hš¿cvwZi bvg I e¨envi m¤ú‡K©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aviYv wb‡q KvR Ki‡Z cvi‡e|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2743200" y="1447800"/>
            <a:ext cx="2819400" cy="1143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1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914400"/>
            <a:ext cx="8153400" cy="4305300"/>
          </a:xfrm>
          <a:prstGeom prst="rect">
            <a:avLst/>
          </a:prstGeom>
          <a:solidFill>
            <a:srgbClr val="00B05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Rwic Kv‡R e¨eüZ wewfbœ ai‡bi hš¿cvwZi bvg I e¨envi m¤ú‡K©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aviYv wb‡Z cvi‡e|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276600" y="1066800"/>
            <a:ext cx="2819400" cy="11430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wkLbdj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9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.jpeg" descr="C:\Users\User\Desktop\New folder (3)\Chain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4419600" cy="3429000"/>
          </a:xfrm>
          <a:prstGeom prst="rect">
            <a:avLst/>
          </a:prstGeom>
        </p:spPr>
      </p:pic>
      <p:pic>
        <p:nvPicPr>
          <p:cNvPr id="5" name="image1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4949947"/>
            <a:ext cx="2438400" cy="1371600"/>
          </a:xfrm>
          <a:prstGeom prst="rect">
            <a:avLst/>
          </a:prstGeom>
        </p:spPr>
      </p:pic>
      <p:pic>
        <p:nvPicPr>
          <p:cNvPr id="6" name="image1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4786508"/>
            <a:ext cx="1800225" cy="2071492"/>
          </a:xfrm>
          <a:prstGeom prst="rect">
            <a:avLst/>
          </a:prstGeom>
        </p:spPr>
      </p:pic>
      <p:pic>
        <p:nvPicPr>
          <p:cNvPr id="7" name="image16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571500"/>
            <a:ext cx="228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0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" y="381000"/>
            <a:ext cx="8534400" cy="6248400"/>
            <a:chOff x="720" y="285"/>
            <a:chExt cx="10875" cy="713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4"/>
              <a:ext cx="10875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2654"/>
              <a:ext cx="10665" cy="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52400" y="5103674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SutonnyMJ" pitchFamily="2" charset="0"/>
            </a:endParaRPr>
          </a:p>
          <a:p>
            <a:r>
              <a:rPr lang="en-US" sz="3200" dirty="0">
                <a:latin typeface="SutonnyMJ" pitchFamily="2" charset="0"/>
              </a:rPr>
              <a:t>wPÎ:wkKj (</a:t>
            </a:r>
            <a:r>
              <a:rPr lang="en-US" sz="3200" dirty="0">
                <a:latin typeface="Times New Roman" panose="02020603050405020304" pitchFamily="18" charset="0"/>
              </a:rPr>
              <a:t>Chain</a:t>
            </a:r>
            <a:r>
              <a:rPr lang="en-US" sz="3200" dirty="0">
                <a:latin typeface="SutonnyMJ" pitchFamily="2" charset="0"/>
              </a:rPr>
              <a:t>) </a:t>
            </a:r>
          </a:p>
          <a:p>
            <a:r>
              <a:rPr lang="en-US" sz="2400" dirty="0">
                <a:latin typeface="SutonnyMJ" pitchFamily="2" charset="0"/>
              </a:rPr>
              <a:t>wkKj (</a:t>
            </a:r>
            <a:r>
              <a:rPr lang="en-US" sz="2400" dirty="0">
                <a:latin typeface="Times New Roman" panose="02020603050405020304" pitchFamily="18" charset="0"/>
              </a:rPr>
              <a:t>Chain</a:t>
            </a:r>
            <a:r>
              <a:rPr lang="en-US" sz="2400" dirty="0">
                <a:latin typeface="SutonnyMJ" pitchFamily="2" charset="0"/>
              </a:rPr>
              <a:t>): </a:t>
            </a:r>
            <a:r>
              <a:rPr lang="en-US" dirty="0">
                <a:latin typeface="SutonnyMJ" pitchFamily="2" charset="0"/>
              </a:rPr>
              <a:t>Bnv wZb cÖKvi, h_v-MvÈvm© wkKj , cÖ‡KŠkj wkKj I wgUvi wkKj| MvÈvm© wkK‡ji ˆ`N©¨ 66 dyU, cÖ‡KŠkj wkK‡ji ˆ`N©¨ 100 dzU Avi wgUvi wkK‡ji ˆ`N©¨ h_v</a:t>
            </a:r>
            <a:r>
              <a:rPr lang="el-GR" dirty="0">
                <a:latin typeface="SutonnyMJ" pitchFamily="2" charset="0"/>
              </a:rPr>
              <a:t>μ‡</a:t>
            </a:r>
            <a:r>
              <a:rPr lang="en-US" dirty="0">
                <a:latin typeface="SutonnyMJ" pitchFamily="2" charset="0"/>
              </a:rPr>
              <a:t>g 20wgUvi,25 wgUvi I 30 wgUvi n‡q _v‡K| Bnv Øviv †Kvb evûi ˆ`N©¨ cwigvc Kiv nq|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3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7696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.jpeg"/>
          <p:cNvPicPr/>
          <p:nvPr/>
        </p:nvPicPr>
        <p:blipFill rotWithShape="1">
          <a:blip r:embed="rId2" cstate="print"/>
          <a:srcRect b="16949"/>
          <a:stretch/>
        </p:blipFill>
        <p:spPr>
          <a:xfrm>
            <a:off x="419100" y="35169"/>
            <a:ext cx="601980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4250" y="54102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FreeSans"/>
                <a:ea typeface="FreeSans"/>
                <a:cs typeface="FreeSans"/>
              </a:rPr>
              <a:t>(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R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a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ng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i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ng Rod</a:t>
            </a:r>
            <a:r>
              <a:rPr lang="sk-SK" dirty="0">
                <a:latin typeface="FreeSans"/>
                <a:ea typeface="FreeSans"/>
                <a:cs typeface="FreeSans"/>
              </a:rPr>
              <a:t>)</a:t>
            </a:r>
            <a:endParaRPr lang="en-US" dirty="0"/>
          </a:p>
        </p:txBody>
      </p:sp>
      <p:pic>
        <p:nvPicPr>
          <p:cNvPr id="4" name="image2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00" y="3288323"/>
            <a:ext cx="1981200" cy="3581400"/>
          </a:xfrm>
          <a:prstGeom prst="rect">
            <a:avLst/>
          </a:prstGeom>
        </p:spPr>
      </p:pic>
      <p:pic>
        <p:nvPicPr>
          <p:cNvPr id="5" name="image1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369" y="35169"/>
            <a:ext cx="1143000" cy="6147211"/>
          </a:xfrm>
          <a:prstGeom prst="rect">
            <a:avLst/>
          </a:prstGeom>
        </p:spPr>
      </p:pic>
      <p:pic>
        <p:nvPicPr>
          <p:cNvPr id="6" name="image19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0919" y="52754"/>
            <a:ext cx="990600" cy="61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04800" y="685800"/>
            <a:ext cx="6629400" cy="5715000"/>
            <a:chOff x="0" y="0"/>
            <a:chExt cx="6710" cy="4139"/>
          </a:xfrm>
        </p:grpSpPr>
        <p:pic>
          <p:nvPicPr>
            <p:cNvPr id="9" name="Picture 3" descr="Plumbob Bombay Type, प्लंब बॉब्स, प्लम्ब बॉब्स in Focal Point (Ext.),  Jalandhar , Sanchit Exports Private Limited | ID: 64486905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"/>
              <a:ext cx="3284" cy="4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Plumb Bob HD Stock Images | Shuttersto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" y="0"/>
              <a:ext cx="3377" cy="4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30.jpeg" descr="Plumb Bob HD Stock Images | Shutterstock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51076" y="765323"/>
            <a:ext cx="1992923" cy="5549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5791200"/>
            <a:ext cx="1988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latin typeface="FreeSans"/>
                <a:ea typeface="FreeSans"/>
                <a:cs typeface="FreeSans"/>
              </a:rPr>
              <a:t>(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P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l</a:t>
            </a:r>
            <a:r>
              <a:rPr lang="sk-SK" sz="2800" spc="-10" dirty="0">
                <a:latin typeface="Times New Roman" panose="02020603050405020304" pitchFamily="18" charset="0"/>
                <a:ea typeface="FreeSans"/>
                <a:cs typeface="FreeSans"/>
              </a:rPr>
              <a:t>u</a:t>
            </a:r>
            <a:r>
              <a:rPr lang="sk-SK" sz="2800" spc="-5" dirty="0">
                <a:latin typeface="Times New Roman" panose="02020603050405020304" pitchFamily="18" charset="0"/>
                <a:ea typeface="FreeSans"/>
                <a:cs typeface="FreeSans"/>
              </a:rPr>
              <a:t>m</a:t>
            </a:r>
            <a:r>
              <a:rPr lang="sk-SK" sz="2800" dirty="0">
                <a:latin typeface="Times New Roman" panose="02020603050405020304" pitchFamily="18" charset="0"/>
                <a:ea typeface="FreeSans"/>
                <a:cs typeface="FreeSans"/>
              </a:rPr>
              <a:t>bob</a:t>
            </a:r>
            <a:r>
              <a:rPr lang="sk-SK" sz="2800" dirty="0">
                <a:latin typeface="FreeSans"/>
                <a:ea typeface="FreeSans"/>
                <a:cs typeface="FreeSans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072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047" y="2127568"/>
            <a:ext cx="1309370" cy="2809875"/>
          </a:xfrm>
          <a:prstGeom prst="rect">
            <a:avLst/>
          </a:prstGeom>
        </p:spPr>
      </p:pic>
      <p:pic>
        <p:nvPicPr>
          <p:cNvPr id="5" name="image2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5747" y="1916113"/>
            <a:ext cx="3291205" cy="302577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4959972"/>
            <a:ext cx="6380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  <a:tab pos="367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  <a:tab pos="367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  <a:tab pos="367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  <a:tab pos="367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  <a:tab pos="367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  <a:tab pos="367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  <a:tab pos="367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  <a:tab pos="367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  <a:tab pos="367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  <a:tab pos="367823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FreeSans"/>
                <a:cs typeface="Arial" panose="020B0604020202020204" pitchFamily="34" charset="0"/>
              </a:rPr>
              <a:t>       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FreeSans"/>
                <a:cs typeface="Arial" panose="020B0604020202020204" pitchFamily="34" charset="0"/>
              </a:rPr>
              <a:t>(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reeSans"/>
                <a:cs typeface="Times New Roman" panose="02020603050405020304" pitchFamily="18" charset="0"/>
              </a:rPr>
              <a:t>Prism Square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FreeSans"/>
                <a:cs typeface="Arial" panose="020B0604020202020204" pitchFamily="34" charset="0"/>
              </a:rPr>
              <a:t>)	 (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reeSans"/>
                <a:cs typeface="Times New Roman" panose="02020603050405020304" pitchFamily="18" charset="0"/>
              </a:rPr>
              <a:t>Optical Square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FreeSans"/>
                <a:cs typeface="Arial" panose="020B0604020202020204" pitchFamily="34" charset="0"/>
              </a:rPr>
              <a:t>)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413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118" y="381000"/>
            <a:ext cx="6638925" cy="5381625"/>
            <a:chOff x="0" y="0"/>
            <a:chExt cx="10455" cy="8476"/>
          </a:xfrm>
        </p:grpSpPr>
        <p:pic>
          <p:nvPicPr>
            <p:cNvPr id="5123" name="Picture 3" descr="Cavision Cinematographers 65&amp;#39; Tape Measure RF-TMIM20 B&amp;amp;H Pho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4"/>
              <a:ext cx="4035" cy="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 descr="Pro Tape Meas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0"/>
              <a:ext cx="6315" cy="3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 descr="Amazon.com: SumVibe 120 Inches/300cm Soft Tape Measure, Pocket Measuring  Tape for Sewing Tailor Cloth Body Measurement, Yellow 2-Pac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04"/>
              <a:ext cx="3720" cy="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 descr="anatomy-of-measuring-tap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820"/>
              <a:ext cx="6735" cy="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43200" y="5964638"/>
            <a:ext cx="1248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>
                <a:latin typeface="Arial" panose="020B0604020202020204" pitchFamily="34" charset="0"/>
                <a:ea typeface="FreeSans"/>
                <a:cs typeface="FreeSans"/>
              </a:rPr>
              <a:t>(</a:t>
            </a:r>
            <a:r>
              <a:rPr lang="sk-SK" sz="3200" spc="-5" dirty="0">
                <a:latin typeface="Times New Roman" panose="02020603050405020304" pitchFamily="18" charset="0"/>
                <a:ea typeface="FreeSans"/>
                <a:cs typeface="FreeSans"/>
              </a:rPr>
              <a:t>T</a:t>
            </a:r>
            <a:r>
              <a:rPr lang="sk-SK" sz="3200" dirty="0">
                <a:latin typeface="Times New Roman" panose="02020603050405020304" pitchFamily="18" charset="0"/>
                <a:ea typeface="FreeSans"/>
                <a:cs typeface="FreeSans"/>
              </a:rPr>
              <a:t>ape</a:t>
            </a:r>
            <a:r>
              <a:rPr lang="sk-SK" sz="3200" dirty="0">
                <a:latin typeface="Arial" panose="020B0604020202020204" pitchFamily="34" charset="0"/>
                <a:ea typeface="FreeSans"/>
                <a:cs typeface="FreeSans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396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194</TotalTime>
  <Words>152</Words>
  <Application>Microsoft Office PowerPoint</Application>
  <PresentationFormat>On-screen Show (4:3)</PresentationFormat>
  <Paragraphs>23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FreeSans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 Anowar Hossain</cp:lastModifiedBy>
  <cp:revision>31</cp:revision>
  <dcterms:created xsi:type="dcterms:W3CDTF">2013-09-23T14:34:01Z</dcterms:created>
  <dcterms:modified xsi:type="dcterms:W3CDTF">2023-11-09T05:11:02Z</dcterms:modified>
</cp:coreProperties>
</file>