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74" r:id="rId10"/>
    <p:sldId id="27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3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08-Nov-23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08-Nov-23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2C8-FED9-4752-B8D0-935D959144BB}" type="datetime1">
              <a:rPr lang="en-US" smtClean="0"/>
              <a:t>08-Nov-23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5A1-D08F-4163-A48F-574F5A8B08BB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15-6169-4F5B-A109-A869ED88167E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6EE-E4C7-4C54-AA33-D24FC6441998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5AF-672B-488A-881E-6E27F6156EAB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940-7F04-44EE-9ED5-BEC598359599}" type="datetime1">
              <a:rPr lang="en-US" smtClean="0"/>
              <a:t>08-Nov-23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28F-0F96-4C65-B8AF-D2A1168FCCB5}" type="datetime1">
              <a:rPr lang="en-US" smtClean="0"/>
              <a:t>08-Nov-23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8C9B-A0D4-429E-B220-795D09FEE865}" type="datetime1">
              <a:rPr lang="en-US" smtClean="0"/>
              <a:t>08-Nov-23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911">
          <p15:clr>
            <a:srgbClr val="FBAE40"/>
          </p15:clr>
        </p15:guide>
        <p15:guide id="4" pos="7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FCA8-949B-4C4B-88E3-D1A67566DDFC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00-3225-4FE5-8887-17546E635ED0}" type="datetime1">
              <a:rPr lang="en-US" smtClean="0"/>
              <a:t>08-Nov-23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F72E-C84C-4385-A47E-E3DFFC7623FA}" type="datetime1">
              <a:rPr lang="en-US" smtClean="0"/>
              <a:t>08-Nov-23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astrosurf.com/luxorion/Bio/cro-magnon-cavern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14" y="457200"/>
            <a:ext cx="9753600" cy="990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জি</a:t>
            </a:r>
            <a:r>
              <a:rPr lang="en-US" dirty="0" smtClean="0"/>
              <a:t> 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এস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117" y="5334000"/>
            <a:ext cx="4343398" cy="1447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Md.Mehedi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Hasan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Rubel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Junior Instructor(Survey)</a:t>
            </a:r>
          </a:p>
          <a:p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Bangladesh Survey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Institute,Cumilla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13747-2316-8BF9-E8C8-2858C0D7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4" y="3962400"/>
            <a:ext cx="1846003" cy="2214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90" y="0"/>
            <a:ext cx="472723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you! | But I Smile Anyway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371600"/>
            <a:ext cx="7315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8012" y="2362200"/>
            <a:ext cx="3810000" cy="42672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>
                <a:solidFill>
                  <a:schemeClr val="tx1"/>
                </a:solidFill>
              </a:rPr>
              <a:t>G </a:t>
            </a:r>
            <a:r>
              <a:rPr lang="en-US" sz="5100" dirty="0" err="1" smtClean="0">
                <a:solidFill>
                  <a:schemeClr val="tx1"/>
                </a:solidFill>
              </a:rPr>
              <a:t>হলোঃ</a:t>
            </a:r>
            <a:endParaRPr lang="en-US" sz="51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algn="just" fontAlgn="base">
              <a:lnSpc>
                <a:spcPct val="170000"/>
              </a:lnSpc>
            </a:pPr>
            <a:r>
              <a:rPr lang="en-US" dirty="0" err="1">
                <a:solidFill>
                  <a:schemeClr val="tx1"/>
                </a:solidFill>
              </a:rPr>
              <a:t>আমাদের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কোর্সের</a:t>
            </a:r>
            <a:r>
              <a:rPr lang="en-US" dirty="0">
                <a:solidFill>
                  <a:schemeClr val="tx1"/>
                </a:solidFill>
              </a:rPr>
              <a:t> ‘G’ </a:t>
            </a:r>
            <a:r>
              <a:rPr lang="en-US" dirty="0" err="1">
                <a:solidFill>
                  <a:schemeClr val="tx1"/>
                </a:solidFill>
              </a:rPr>
              <a:t>হল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Geographic’এবার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একটু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ভেঙ্গে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ভেঙ্গে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বোঝার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চেষ্টা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করি</a:t>
            </a:r>
            <a:r>
              <a:rPr lang="en-US" dirty="0">
                <a:solidFill>
                  <a:schemeClr val="tx1"/>
                </a:solidFill>
              </a:rPr>
              <a:t>। ‘Geo’ </a:t>
            </a:r>
            <a:r>
              <a:rPr lang="en-US" dirty="0" err="1">
                <a:solidFill>
                  <a:schemeClr val="tx1"/>
                </a:solidFill>
              </a:rPr>
              <a:t>মানে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ভূ</a:t>
            </a:r>
            <a:r>
              <a:rPr lang="en-US" dirty="0">
                <a:solidFill>
                  <a:schemeClr val="tx1"/>
                </a:solidFill>
              </a:rPr>
              <a:t>’। </a:t>
            </a:r>
            <a:r>
              <a:rPr lang="en-US" dirty="0" err="1">
                <a:solidFill>
                  <a:schemeClr val="tx1"/>
                </a:solidFill>
              </a:rPr>
              <a:t>আর</a:t>
            </a:r>
            <a:r>
              <a:rPr lang="en-US" dirty="0">
                <a:solidFill>
                  <a:schemeClr val="tx1"/>
                </a:solidFill>
              </a:rPr>
              <a:t> ‘Geographic’ </a:t>
            </a:r>
            <a:r>
              <a:rPr lang="en-US" dirty="0" err="1">
                <a:solidFill>
                  <a:schemeClr val="tx1"/>
                </a:solidFill>
              </a:rPr>
              <a:t>মানে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হল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ভৌগোলিক</a:t>
            </a:r>
            <a:r>
              <a:rPr lang="en-US" dirty="0">
                <a:solidFill>
                  <a:schemeClr val="tx1"/>
                </a:solidFill>
              </a:rPr>
              <a:t>’</a:t>
            </a:r>
          </a:p>
          <a:p>
            <a:pPr algn="just" fontAlgn="base">
              <a:lnSpc>
                <a:spcPct val="170000"/>
              </a:lnSpc>
            </a:pPr>
            <a:r>
              <a:rPr lang="en-US" dirty="0" err="1">
                <a:solidFill>
                  <a:schemeClr val="tx1"/>
                </a:solidFill>
              </a:rPr>
              <a:t>একটা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ব্যাপার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আমরা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প্রায়ই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ভুল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করি</a:t>
            </a:r>
            <a:r>
              <a:rPr lang="en-US" dirty="0">
                <a:solidFill>
                  <a:schemeClr val="tx1"/>
                </a:solidFill>
              </a:rPr>
              <a:t>। </a:t>
            </a:r>
            <a:r>
              <a:rPr lang="en-US" dirty="0" err="1">
                <a:solidFill>
                  <a:schemeClr val="tx1"/>
                </a:solidFill>
              </a:rPr>
              <a:t>আর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তা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হল</a:t>
            </a:r>
            <a:r>
              <a:rPr lang="en-US" dirty="0">
                <a:solidFill>
                  <a:schemeClr val="tx1"/>
                </a:solidFill>
              </a:rPr>
              <a:t>, ‘Space’ </a:t>
            </a:r>
            <a:r>
              <a:rPr lang="en-US" dirty="0" err="1">
                <a:solidFill>
                  <a:schemeClr val="tx1"/>
                </a:solidFill>
              </a:rPr>
              <a:t>এবং</a:t>
            </a:r>
            <a:r>
              <a:rPr lang="en-US" dirty="0">
                <a:solidFill>
                  <a:schemeClr val="tx1"/>
                </a:solidFill>
              </a:rPr>
              <a:t> ‘Geo-Space’ </a:t>
            </a:r>
            <a:r>
              <a:rPr lang="en-US" dirty="0" err="1">
                <a:solidFill>
                  <a:schemeClr val="tx1"/>
                </a:solidFill>
              </a:rPr>
              <a:t>এই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দুইটা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শব্দের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মধ্যকার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পার্থক্য</a:t>
            </a:r>
            <a:endParaRPr lang="en-US" dirty="0">
              <a:solidFill>
                <a:schemeClr val="tx1"/>
              </a:solidFill>
            </a:endParaRPr>
          </a:p>
          <a:p>
            <a:pPr algn="just" fontAlgn="base">
              <a:lnSpc>
                <a:spcPct val="170000"/>
              </a:lnSpc>
            </a:pPr>
            <a:r>
              <a:rPr lang="en-US" dirty="0" err="1">
                <a:solidFill>
                  <a:schemeClr val="tx1"/>
                </a:solidFill>
              </a:rPr>
              <a:t>আমি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যদি</a:t>
            </a:r>
            <a:r>
              <a:rPr lang="en-US" dirty="0">
                <a:solidFill>
                  <a:schemeClr val="tx1"/>
                </a:solidFill>
              </a:rPr>
              <a:t> ‘Space’ </a:t>
            </a:r>
            <a:r>
              <a:rPr lang="en-US" dirty="0" err="1">
                <a:solidFill>
                  <a:schemeClr val="tx1"/>
                </a:solidFill>
              </a:rPr>
              <a:t>বলি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মানে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হল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মহাজাগতিক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সকল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বস্তুর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আধার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অথবা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মহাশূন্য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অথবা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আকাশগঙ্গা</a:t>
            </a:r>
            <a:r>
              <a:rPr lang="en-US" dirty="0">
                <a:solidFill>
                  <a:schemeClr val="tx1"/>
                </a:solidFill>
              </a:rPr>
              <a:t> (Milky Way) ‘Space’ </a:t>
            </a:r>
            <a:r>
              <a:rPr lang="en-US" dirty="0" err="1">
                <a:solidFill>
                  <a:schemeClr val="tx1"/>
                </a:solidFill>
              </a:rPr>
              <a:t>বললে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পরিসর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হয়ে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যাবে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এই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মহাবিশ্বের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সকল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গ্রহ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নক্ষত্র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উপগ্রহ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ইত্যাদি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সকল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কিছু</a:t>
            </a:r>
            <a:endParaRPr lang="en-US" dirty="0">
              <a:solidFill>
                <a:schemeClr val="tx1"/>
              </a:solidFill>
            </a:endParaRPr>
          </a:p>
          <a:p>
            <a:pPr algn="just" fontAlgn="base">
              <a:lnSpc>
                <a:spcPct val="170000"/>
              </a:lnSpc>
            </a:pPr>
            <a:r>
              <a:rPr lang="en-US" dirty="0" err="1">
                <a:solidFill>
                  <a:schemeClr val="tx1"/>
                </a:solidFill>
              </a:rPr>
              <a:t>আর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আমরা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যদি</a:t>
            </a:r>
            <a:r>
              <a:rPr lang="en-US" dirty="0">
                <a:solidFill>
                  <a:schemeClr val="tx1"/>
                </a:solidFill>
              </a:rPr>
              <a:t> ‘Geo-Space’ </a:t>
            </a:r>
            <a:r>
              <a:rPr lang="en-US" dirty="0" err="1">
                <a:solidFill>
                  <a:schemeClr val="tx1"/>
                </a:solidFill>
              </a:rPr>
              <a:t>বলি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তাহলে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আমাদের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পরিসর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হয়ে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যাবে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শুধুমাত্র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পৃথিবী</a:t>
            </a:r>
            <a:r>
              <a:rPr lang="en-US" dirty="0">
                <a:solidFill>
                  <a:schemeClr val="tx1"/>
                </a:solidFill>
              </a:rPr>
              <a:t>’।</a:t>
            </a:r>
          </a:p>
          <a:p>
            <a:pPr algn="just" fontAlgn="base">
              <a:lnSpc>
                <a:spcPct val="170000"/>
              </a:lnSpc>
            </a:pPr>
            <a:r>
              <a:rPr lang="en-US" dirty="0">
                <a:solidFill>
                  <a:schemeClr val="tx1"/>
                </a:solidFill>
              </a:rPr>
              <a:t>‘Space’ </a:t>
            </a:r>
            <a:r>
              <a:rPr lang="en-US" dirty="0" err="1">
                <a:solidFill>
                  <a:schemeClr val="tx1"/>
                </a:solidFill>
              </a:rPr>
              <a:t>বললে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পৃথিবী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err="1">
                <a:solidFill>
                  <a:schemeClr val="tx1"/>
                </a:solidFill>
              </a:rPr>
              <a:t>আসতে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পারে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আবার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মঙ্গল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err="1">
                <a:solidFill>
                  <a:schemeClr val="tx1"/>
                </a:solidFill>
              </a:rPr>
              <a:t>গ্রহও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আসতে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পারে</a:t>
            </a:r>
            <a:r>
              <a:rPr lang="en-US" dirty="0">
                <a:solidFill>
                  <a:schemeClr val="tx1"/>
                </a:solidFill>
              </a:rPr>
              <a:t>। </a:t>
            </a:r>
            <a:r>
              <a:rPr lang="en-US" dirty="0" err="1">
                <a:solidFill>
                  <a:schemeClr val="tx1"/>
                </a:solidFill>
              </a:rPr>
              <a:t>কিন্তু</a:t>
            </a:r>
            <a:r>
              <a:rPr lang="en-US" dirty="0">
                <a:solidFill>
                  <a:schemeClr val="tx1"/>
                </a:solidFill>
              </a:rPr>
              <a:t> ‘Geo-Space’ </a:t>
            </a:r>
            <a:r>
              <a:rPr lang="en-US" dirty="0" err="1">
                <a:solidFill>
                  <a:schemeClr val="tx1"/>
                </a:solidFill>
              </a:rPr>
              <a:t>বললে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শুধুমাত্র</a:t>
            </a:r>
            <a:r>
              <a:rPr lang="en-US" dirty="0">
                <a:solidFill>
                  <a:schemeClr val="tx1"/>
                </a:solidFill>
              </a:rPr>
              <a:t> ‘</a:t>
            </a:r>
            <a:r>
              <a:rPr lang="en-US" dirty="0" err="1">
                <a:solidFill>
                  <a:schemeClr val="tx1"/>
                </a:solidFill>
              </a:rPr>
              <a:t>পৃথিবী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462730" y="942975"/>
            <a:ext cx="3992879" cy="4419601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>
                <a:solidFill>
                  <a:schemeClr val="tx1"/>
                </a:solidFill>
              </a:rPr>
              <a:t>I </a:t>
            </a:r>
            <a:r>
              <a:rPr lang="en-US" sz="2800" dirty="0" err="1" smtClean="0">
                <a:solidFill>
                  <a:schemeClr val="tx1"/>
                </a:solidFill>
              </a:rPr>
              <a:t>হলোঃ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আমাদের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কোর্সের</a:t>
            </a:r>
            <a:r>
              <a:rPr lang="en-US" sz="1300" dirty="0">
                <a:solidFill>
                  <a:schemeClr val="tx1"/>
                </a:solidFill>
              </a:rPr>
              <a:t> ‘I’ </a:t>
            </a:r>
            <a:r>
              <a:rPr lang="en-US" sz="1300" dirty="0" err="1">
                <a:solidFill>
                  <a:schemeClr val="tx1"/>
                </a:solidFill>
              </a:rPr>
              <a:t>হল</a:t>
            </a:r>
            <a:r>
              <a:rPr lang="en-US" sz="1300" dirty="0">
                <a:solidFill>
                  <a:schemeClr val="tx1"/>
                </a:solidFill>
              </a:rPr>
              <a:t> ‘Information’; ‘Information’-</a:t>
            </a:r>
            <a:r>
              <a:rPr lang="en-US" sz="1300" dirty="0" err="1">
                <a:solidFill>
                  <a:schemeClr val="tx1"/>
                </a:solidFill>
              </a:rPr>
              <a:t>এর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বাংলা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হল</a:t>
            </a:r>
            <a:r>
              <a:rPr lang="en-US" sz="1300" dirty="0">
                <a:solidFill>
                  <a:schemeClr val="tx1"/>
                </a:solidFill>
              </a:rPr>
              <a:t> ‘</a:t>
            </a:r>
            <a:r>
              <a:rPr lang="en-US" sz="1300" dirty="0" err="1">
                <a:solidFill>
                  <a:schemeClr val="tx1"/>
                </a:solidFill>
              </a:rPr>
              <a:t>তথ্য</a:t>
            </a:r>
            <a:r>
              <a:rPr lang="en-US" sz="1300" dirty="0">
                <a:solidFill>
                  <a:schemeClr val="tx1"/>
                </a:solidFill>
              </a:rPr>
              <a:t>’।</a:t>
            </a:r>
          </a:p>
          <a:p>
            <a:pPr algn="just" fontAlgn="base">
              <a:lnSpc>
                <a:spcPct val="150000"/>
              </a:lnSpc>
            </a:pPr>
            <a:r>
              <a:rPr lang="en-US" sz="1300" dirty="0" err="1">
                <a:solidFill>
                  <a:schemeClr val="tx1"/>
                </a:solidFill>
              </a:rPr>
              <a:t>কিন্তু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আমি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এইখানেই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বলে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শেষ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করব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না</a:t>
            </a:r>
            <a:r>
              <a:rPr lang="en-US" sz="1300" dirty="0">
                <a:solidFill>
                  <a:schemeClr val="tx1"/>
                </a:solidFill>
              </a:rPr>
              <a:t>। </a:t>
            </a:r>
            <a:r>
              <a:rPr lang="en-US" sz="1300" dirty="0" err="1">
                <a:solidFill>
                  <a:schemeClr val="tx1"/>
                </a:solidFill>
              </a:rPr>
              <a:t>কিছু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বিষয়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ব্যাখ্যা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করা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দরকার</a:t>
            </a:r>
            <a:r>
              <a:rPr lang="en-US" sz="1300" dirty="0">
                <a:solidFill>
                  <a:schemeClr val="tx1"/>
                </a:solidFill>
              </a:rPr>
              <a:t>। </a:t>
            </a:r>
            <a:r>
              <a:rPr lang="en-US" sz="1300" dirty="0" err="1">
                <a:solidFill>
                  <a:schemeClr val="tx1"/>
                </a:solidFill>
              </a:rPr>
              <a:t>যেমন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আমাদেরকে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বুঝতে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হবে</a:t>
            </a:r>
            <a:r>
              <a:rPr lang="en-US" sz="1300" dirty="0">
                <a:solidFill>
                  <a:schemeClr val="tx1"/>
                </a:solidFill>
              </a:rPr>
              <a:t> ‘Data’ </a:t>
            </a:r>
            <a:r>
              <a:rPr lang="en-US" sz="1300" dirty="0" err="1">
                <a:solidFill>
                  <a:schemeClr val="tx1"/>
                </a:solidFill>
              </a:rPr>
              <a:t>এবং</a:t>
            </a:r>
            <a:r>
              <a:rPr lang="en-US" sz="1300" dirty="0">
                <a:solidFill>
                  <a:schemeClr val="tx1"/>
                </a:solidFill>
              </a:rPr>
              <a:t> ‘Information’-</a:t>
            </a:r>
            <a:r>
              <a:rPr lang="en-US" sz="1300" dirty="0" err="1">
                <a:solidFill>
                  <a:schemeClr val="tx1"/>
                </a:solidFill>
              </a:rPr>
              <a:t>এর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মধ্যকার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পার্থক্য</a:t>
            </a:r>
            <a:endParaRPr lang="en-US" sz="1300" dirty="0">
              <a:solidFill>
                <a:schemeClr val="tx1"/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en-US" sz="1300" dirty="0">
                <a:solidFill>
                  <a:schemeClr val="tx1"/>
                </a:solidFill>
              </a:rPr>
              <a:t>‘Data’ </a:t>
            </a:r>
            <a:r>
              <a:rPr lang="en-US" sz="1300" dirty="0" err="1">
                <a:solidFill>
                  <a:schemeClr val="tx1"/>
                </a:solidFill>
              </a:rPr>
              <a:t>মানে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হল</a:t>
            </a:r>
            <a:r>
              <a:rPr lang="en-US" sz="1300" dirty="0">
                <a:solidFill>
                  <a:schemeClr val="tx1"/>
                </a:solidFill>
              </a:rPr>
              <a:t> ‘</a:t>
            </a:r>
            <a:r>
              <a:rPr lang="en-US" sz="1300" dirty="0" err="1">
                <a:solidFill>
                  <a:schemeClr val="tx1"/>
                </a:solidFill>
              </a:rPr>
              <a:t>উপাত্ত</a:t>
            </a:r>
            <a:r>
              <a:rPr lang="en-US" sz="1300" dirty="0">
                <a:solidFill>
                  <a:schemeClr val="tx1"/>
                </a:solidFill>
              </a:rPr>
              <a:t>’, </a:t>
            </a:r>
            <a:r>
              <a:rPr lang="en-US" sz="1300" dirty="0" err="1">
                <a:solidFill>
                  <a:schemeClr val="tx1"/>
                </a:solidFill>
              </a:rPr>
              <a:t>শুধুমাত্র</a:t>
            </a:r>
            <a:r>
              <a:rPr lang="en-US" sz="1300" dirty="0">
                <a:solidFill>
                  <a:schemeClr val="tx1"/>
                </a:solidFill>
              </a:rPr>
              <a:t> ‘</a:t>
            </a:r>
            <a:r>
              <a:rPr lang="en-US" sz="1300" dirty="0" err="1">
                <a:solidFill>
                  <a:schemeClr val="tx1"/>
                </a:solidFill>
              </a:rPr>
              <a:t>উপাত্ত</a:t>
            </a:r>
            <a:r>
              <a:rPr lang="en-US" sz="1300" dirty="0">
                <a:solidFill>
                  <a:schemeClr val="tx1"/>
                </a:solidFill>
              </a:rPr>
              <a:t>’ (Data) </a:t>
            </a:r>
            <a:r>
              <a:rPr lang="en-US" sz="1300" dirty="0" err="1">
                <a:solidFill>
                  <a:schemeClr val="tx1"/>
                </a:solidFill>
              </a:rPr>
              <a:t>নিজে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থেকে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কোনো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অর্থ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বহন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করে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না</a:t>
            </a:r>
            <a:r>
              <a:rPr lang="en-US" sz="1300" dirty="0">
                <a:solidFill>
                  <a:schemeClr val="tx1"/>
                </a:solidFill>
              </a:rPr>
              <a:t>। </a:t>
            </a:r>
            <a:r>
              <a:rPr lang="en-US" sz="1300" dirty="0" err="1">
                <a:solidFill>
                  <a:schemeClr val="tx1"/>
                </a:solidFill>
              </a:rPr>
              <a:t>উপাত্তকে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কোন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প্রক্রিয়ার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মাধ্যমে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যদি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অর্থবহভাবে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ব্যাখ্যা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করা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যায়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তবেই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তা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তথ্যে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পরিণত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হয়</a:t>
            </a:r>
            <a:r>
              <a:rPr lang="en-US" sz="1300" dirty="0">
                <a:solidFill>
                  <a:schemeClr val="tx1"/>
                </a:solidFill>
              </a:rPr>
              <a:t>।</a:t>
            </a:r>
          </a:p>
          <a:p>
            <a:pPr algn="just" fontAlgn="base">
              <a:lnSpc>
                <a:spcPct val="150000"/>
              </a:lnSpc>
            </a:pPr>
            <a:r>
              <a:rPr lang="en-US" sz="1300" dirty="0" err="1">
                <a:solidFill>
                  <a:schemeClr val="tx1"/>
                </a:solidFill>
              </a:rPr>
              <a:t>যেমন</a:t>
            </a:r>
            <a:r>
              <a:rPr lang="en-US" sz="1300" dirty="0">
                <a:solidFill>
                  <a:schemeClr val="tx1"/>
                </a:solidFill>
              </a:rPr>
              <a:t>, </a:t>
            </a:r>
            <a:r>
              <a:rPr lang="en-US" sz="1300" dirty="0" err="1">
                <a:solidFill>
                  <a:schemeClr val="tx1"/>
                </a:solidFill>
              </a:rPr>
              <a:t>নিচের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উদাহরণটা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দেখি</a:t>
            </a:r>
            <a:r>
              <a:rPr lang="en-US" sz="1300" dirty="0">
                <a:solidFill>
                  <a:schemeClr val="tx1"/>
                </a:solidFill>
              </a:rPr>
              <a:t>। </a:t>
            </a:r>
            <a:r>
              <a:rPr lang="en-US" sz="1300" dirty="0" err="1">
                <a:solidFill>
                  <a:schemeClr val="tx1"/>
                </a:solidFill>
              </a:rPr>
              <a:t>এইখানে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কোন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দফতরের</a:t>
            </a:r>
            <a:r>
              <a:rPr lang="en-US" sz="1300" dirty="0">
                <a:solidFill>
                  <a:schemeClr val="tx1"/>
                </a:solidFill>
              </a:rPr>
              <a:t> ৫ </a:t>
            </a:r>
            <a:r>
              <a:rPr lang="en-US" sz="1300" dirty="0" err="1">
                <a:solidFill>
                  <a:schemeClr val="tx1"/>
                </a:solidFill>
              </a:rPr>
              <a:t>জন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কর্মচারীদের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লিঙ্গ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এবং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বয়স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দেখানো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হয়েছে</a:t>
            </a:r>
            <a:r>
              <a:rPr lang="en-US" sz="1300" dirty="0">
                <a:solidFill>
                  <a:schemeClr val="tx1"/>
                </a:solidFill>
              </a:rPr>
              <a:t>। </a:t>
            </a:r>
            <a:r>
              <a:rPr lang="en-US" sz="1300" dirty="0" err="1">
                <a:solidFill>
                  <a:schemeClr val="tx1"/>
                </a:solidFill>
              </a:rPr>
              <a:t>এই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ধরণের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তালিকাকে</a:t>
            </a:r>
            <a:r>
              <a:rPr lang="en-US" sz="1300" dirty="0">
                <a:solidFill>
                  <a:schemeClr val="tx1"/>
                </a:solidFill>
              </a:rPr>
              <a:t> ‘</a:t>
            </a:r>
            <a:r>
              <a:rPr lang="en-US" sz="1300" dirty="0" err="1">
                <a:solidFill>
                  <a:schemeClr val="tx1"/>
                </a:solidFill>
              </a:rPr>
              <a:t>উপাত্ত</a:t>
            </a:r>
            <a:r>
              <a:rPr lang="en-US" sz="1300" dirty="0">
                <a:solidFill>
                  <a:schemeClr val="tx1"/>
                </a:solidFill>
              </a:rPr>
              <a:t>’ (Data) </a:t>
            </a:r>
            <a:r>
              <a:rPr lang="en-US" sz="1300" dirty="0" err="1">
                <a:solidFill>
                  <a:schemeClr val="tx1"/>
                </a:solidFill>
              </a:rPr>
              <a:t>বলে</a:t>
            </a:r>
            <a:endParaRPr lang="en-US" sz="13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8532811" y="-76200"/>
            <a:ext cx="2895601" cy="365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হলোঃ</a:t>
            </a:r>
            <a:endParaRPr lang="en-US" sz="2800" dirty="0" smtClean="0">
              <a:solidFill>
                <a:schemeClr val="tx1"/>
              </a:solidFill>
            </a:endParaRPr>
          </a:p>
          <a:p>
            <a:pPr fontAlgn="base"/>
            <a:r>
              <a:rPr lang="en-US" sz="1400" dirty="0">
                <a:solidFill>
                  <a:schemeClr val="tx1"/>
                </a:solidFill>
              </a:rPr>
              <a:t>GIS-</a:t>
            </a:r>
            <a:r>
              <a:rPr lang="en-US" sz="1400" dirty="0" err="1">
                <a:solidFill>
                  <a:schemeClr val="tx1"/>
                </a:solidFill>
              </a:rPr>
              <a:t>এর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এই</a:t>
            </a:r>
            <a:r>
              <a:rPr lang="en-US" sz="1400" dirty="0">
                <a:solidFill>
                  <a:schemeClr val="tx1"/>
                </a:solidFill>
              </a:rPr>
              <a:t> ‘S’ </a:t>
            </a:r>
            <a:r>
              <a:rPr lang="en-US" sz="1400" dirty="0" err="1">
                <a:solidFill>
                  <a:schemeClr val="tx1"/>
                </a:solidFill>
              </a:rPr>
              <a:t>খুবই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ঝামেলাদায়ক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একটি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ব্যাপার</a:t>
            </a:r>
            <a:r>
              <a:rPr lang="en-US" sz="1400" dirty="0">
                <a:solidFill>
                  <a:schemeClr val="tx1"/>
                </a:solidFill>
              </a:rPr>
              <a:t>। </a:t>
            </a:r>
            <a:r>
              <a:rPr lang="en-US" sz="1400" dirty="0" err="1">
                <a:solidFill>
                  <a:schemeClr val="tx1"/>
                </a:solidFill>
              </a:rPr>
              <a:t>বিভিন্ন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গবেষক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এবং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প্রতিষ্ঠান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এই</a:t>
            </a:r>
            <a:r>
              <a:rPr lang="en-US" sz="1400" dirty="0">
                <a:solidFill>
                  <a:schemeClr val="tx1"/>
                </a:solidFill>
              </a:rPr>
              <a:t> ‘S’-</a:t>
            </a:r>
            <a:r>
              <a:rPr lang="en-US" sz="1400" dirty="0" err="1">
                <a:solidFill>
                  <a:schemeClr val="tx1"/>
                </a:solidFill>
              </a:rPr>
              <a:t>কে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বিভিন্নভাবে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সংজ্ঞায়িত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করেছেন</a:t>
            </a:r>
            <a:r>
              <a:rPr lang="en-US" sz="1400" dirty="0">
                <a:solidFill>
                  <a:schemeClr val="tx1"/>
                </a:solidFill>
              </a:rPr>
              <a:t>। </a:t>
            </a:r>
            <a:r>
              <a:rPr lang="en-US" sz="1400" dirty="0" err="1">
                <a:solidFill>
                  <a:schemeClr val="tx1"/>
                </a:solidFill>
              </a:rPr>
              <a:t>বর্তমানে</a:t>
            </a:r>
            <a:r>
              <a:rPr lang="en-US" sz="1400" dirty="0">
                <a:solidFill>
                  <a:schemeClr val="tx1"/>
                </a:solidFill>
              </a:rPr>
              <a:t> ‘S’-</a:t>
            </a:r>
            <a:r>
              <a:rPr lang="en-US" sz="1400" dirty="0" err="1">
                <a:solidFill>
                  <a:schemeClr val="tx1"/>
                </a:solidFill>
              </a:rPr>
              <a:t>এর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চারটি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অর্থ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প্রচলিত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আছে</a:t>
            </a:r>
            <a:r>
              <a:rPr lang="en-US" sz="1400" dirty="0">
                <a:solidFill>
                  <a:schemeClr val="tx1"/>
                </a:solidFill>
              </a:rPr>
              <a:t>।</a:t>
            </a:r>
          </a:p>
          <a:p>
            <a:pPr fontAlgn="base"/>
            <a:r>
              <a:rPr lang="en-US" sz="1400" dirty="0">
                <a:solidFill>
                  <a:schemeClr val="tx1"/>
                </a:solidFill>
              </a:rPr>
              <a:t>‘S’ </a:t>
            </a:r>
            <a:r>
              <a:rPr lang="en-US" sz="1400" dirty="0" err="1">
                <a:solidFill>
                  <a:schemeClr val="tx1"/>
                </a:solidFill>
              </a:rPr>
              <a:t>হতে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পারে</a:t>
            </a:r>
            <a:r>
              <a:rPr lang="en-US" sz="1400" dirty="0">
                <a:solidFill>
                  <a:schemeClr val="tx1"/>
                </a:solidFill>
              </a:rPr>
              <a:t> Science/ System/ Service/ Studies। </a:t>
            </a:r>
            <a:r>
              <a:rPr lang="en-US" sz="1400" dirty="0" err="1">
                <a:solidFill>
                  <a:schemeClr val="tx1"/>
                </a:solidFill>
              </a:rPr>
              <a:t>অর্থা</a:t>
            </a:r>
            <a:r>
              <a:rPr lang="en-US" sz="1400" dirty="0">
                <a:solidFill>
                  <a:schemeClr val="tx1"/>
                </a:solidFill>
              </a:rPr>
              <a:t>ৎ ‘GIS’ </a:t>
            </a:r>
            <a:r>
              <a:rPr lang="en-US" sz="1400" dirty="0" err="1">
                <a:solidFill>
                  <a:schemeClr val="tx1"/>
                </a:solidFill>
              </a:rPr>
              <a:t>হতে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পারেঃ</a:t>
            </a:r>
            <a:endParaRPr lang="en-US" sz="1400" dirty="0">
              <a:solidFill>
                <a:schemeClr val="tx1"/>
              </a:solidFill>
            </a:endParaRPr>
          </a:p>
          <a:p>
            <a:pPr lvl="0" fontAlgn="base"/>
            <a:r>
              <a:rPr lang="en-US" sz="1400" b="1" dirty="0">
                <a:solidFill>
                  <a:schemeClr val="tx1"/>
                </a:solidFill>
              </a:rPr>
              <a:t>Geographic Information Service</a:t>
            </a:r>
            <a:r>
              <a:rPr lang="en-US" sz="1400" dirty="0">
                <a:solidFill>
                  <a:schemeClr val="tx1"/>
                </a:solidFill>
              </a:rPr>
              <a:t> (</a:t>
            </a:r>
            <a:r>
              <a:rPr lang="en-US" sz="1400" dirty="0" err="1">
                <a:solidFill>
                  <a:schemeClr val="tx1"/>
                </a:solidFill>
              </a:rPr>
              <a:t>GIService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r>
              <a:rPr lang="en-US" sz="1400" dirty="0">
                <a:solidFill>
                  <a:schemeClr val="tx1"/>
                </a:solidFill>
              </a:rPr>
              <a:t>‘Service’ </a:t>
            </a:r>
            <a:r>
              <a:rPr lang="en-US" sz="1400" dirty="0" err="1">
                <a:solidFill>
                  <a:schemeClr val="tx1"/>
                </a:solidFill>
              </a:rPr>
              <a:t>হল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সেবা</a:t>
            </a:r>
            <a:r>
              <a:rPr lang="en-US" sz="1400" dirty="0">
                <a:solidFill>
                  <a:schemeClr val="tx1"/>
                </a:solidFill>
              </a:rPr>
              <a:t>। </a:t>
            </a:r>
            <a:r>
              <a:rPr lang="en-US" sz="1400" dirty="0" err="1">
                <a:solidFill>
                  <a:schemeClr val="tx1"/>
                </a:solidFill>
              </a:rPr>
              <a:t>আর</a:t>
            </a:r>
            <a:r>
              <a:rPr lang="en-US" sz="1400" dirty="0">
                <a:solidFill>
                  <a:schemeClr val="tx1"/>
                </a:solidFill>
              </a:rPr>
              <a:t> ‘</a:t>
            </a:r>
            <a:r>
              <a:rPr lang="en-US" sz="1400" dirty="0" err="1">
                <a:solidFill>
                  <a:schemeClr val="tx1"/>
                </a:solidFill>
              </a:rPr>
              <a:t>সেবা</a:t>
            </a:r>
            <a:r>
              <a:rPr lang="en-US" sz="1400" dirty="0">
                <a:solidFill>
                  <a:schemeClr val="tx1"/>
                </a:solidFill>
              </a:rPr>
              <a:t>’ </a:t>
            </a:r>
            <a:r>
              <a:rPr lang="en-US" sz="1400" dirty="0" err="1">
                <a:solidFill>
                  <a:schemeClr val="tx1"/>
                </a:solidFill>
              </a:rPr>
              <a:t>হল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অন্যের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জন্য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সম্পাদিত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কোন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কর্ম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বা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দায়িত্ব</a:t>
            </a:r>
            <a:r>
              <a:rPr lang="en-US" sz="1400" dirty="0">
                <a:solidFill>
                  <a:schemeClr val="tx1"/>
                </a:solidFill>
              </a:rPr>
              <a:t>। </a:t>
            </a:r>
            <a:r>
              <a:rPr lang="en-US" sz="1400" dirty="0" err="1">
                <a:solidFill>
                  <a:schemeClr val="tx1"/>
                </a:solidFill>
              </a:rPr>
              <a:t>যেমনঃ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চিকিৎসা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সেবা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বা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সরকারি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চাকরি</a:t>
            </a:r>
            <a:r>
              <a:rPr lang="en-US" sz="1400" dirty="0">
                <a:solidFill>
                  <a:schemeClr val="tx1"/>
                </a:solidFill>
              </a:rPr>
              <a:t>। </a:t>
            </a:r>
            <a:r>
              <a:rPr lang="en-US" sz="1400" dirty="0" err="1">
                <a:solidFill>
                  <a:schemeClr val="tx1"/>
                </a:solidFill>
              </a:rPr>
              <a:t>এইটা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আবার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বাণিজ্যিক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সেবাও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হতে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পারে</a:t>
            </a:r>
            <a:r>
              <a:rPr lang="en-US" sz="14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1806" y="485775"/>
            <a:ext cx="26670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জি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আই</a:t>
            </a:r>
            <a:r>
              <a:rPr lang="en-US" sz="2400" dirty="0" smtClean="0"/>
              <a:t> </a:t>
            </a:r>
            <a:r>
              <a:rPr lang="en-US" sz="2400" dirty="0" err="1" smtClean="0"/>
              <a:t>এস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4038600"/>
            <a:ext cx="348374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190998" cy="4343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ভৌগোলিক তথ্য ব্যবস্থা-র (ইংরেজি: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Geographic Information System)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মাধ্যমে দৈশিক তথা ভৌগোলিক উপাত্ত সংগ্রহ, সংরক্ষণ, বিশ্লেষণ ও উপস্থাপন করা হয়। এর ইংরেজি প্রতিশব্দ হল জিওগ্রাফিক ইনফরমেশন সিস্টেম (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Geographic Information System)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এবং একে সংক্ষেপে জি আই এস (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GIS)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বলা হয় 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0012" y="228600"/>
            <a:ext cx="31242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জি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আই</a:t>
            </a:r>
            <a:r>
              <a:rPr lang="en-US" sz="2400" dirty="0" smtClean="0"/>
              <a:t> </a:t>
            </a:r>
            <a:r>
              <a:rPr lang="en-US" sz="2400" dirty="0" err="1" smtClean="0"/>
              <a:t>এস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133600"/>
            <a:ext cx="508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13951"/>
          <a:stretch>
            <a:fillRect/>
          </a:stretch>
        </p:blipFill>
        <p:spPr>
          <a:xfrm>
            <a:off x="6350000" y="685800"/>
            <a:ext cx="5168900" cy="50292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0" y="679622"/>
            <a:ext cx="5486400" cy="6248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1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প্রাথমিকভাবে</a:t>
            </a:r>
            <a:r>
              <a:rPr lang="en-US" sz="1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উপস্থাপন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বুঝে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থাকি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 এই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যেতে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৩৫,০০০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‘GIS’ এর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সূত্রপাত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কেননা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সময়কার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u="sng" dirty="0">
                <a:latin typeface="Nikosh" panose="02000000000000000000" pitchFamily="2" charset="0"/>
                <a:cs typeface="Nikosh" panose="02000000000000000000" pitchFamily="2" charset="0"/>
                <a:hlinkClick r:id="rId4"/>
              </a:rPr>
              <a:t>Cro-Magnon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শিকারিরা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গুহার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ভিতরের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দেয়ালে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জীবজন্তুর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প্রতিকৃতি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হিসাবরক্ষণের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প্রতীক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(Tally),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ওইসব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জীবজন্তুর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দৈনন্দিন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চলাচল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দেশান্তরে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গমন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পথের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(Migration Route)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বিস্তারিত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এঁকে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রাখতেন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এতে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শিকার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হত। এই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ঐতিহাসিক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লিপি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চিত্রাঙ্কন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উদ্ভব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(ছবি-১)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 fontAlgn="base">
              <a:lnSpc>
                <a:spcPct val="150000"/>
              </a:lnSpc>
            </a:pP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পরবর্তীতে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অনেকেই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উপস্থাপন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১৭৮১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ফরাসি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মানচিত্রকার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‘Louis-Alexandre Berthier’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অঙ্কিত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ইয়র্ক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টাউন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যুদ্ধের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 fontAlgn="base">
              <a:lnSpc>
                <a:spcPct val="150000"/>
              </a:lnSpc>
            </a:pP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আঁকা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যুদ্ধের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ব্রিটিশ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’,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আমেরিকান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ফরাসি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সৈন্যদলের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গতিবিধি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পর্যবেক্ষণ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হত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১৮৫৪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লন্ডন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কলেরা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মহামারি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আকারে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ছড়িয়ে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স্নো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ব্রিটিশ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চিকিৎসক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কলেরা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আক্রান্ত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তথ্যচিত্র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তুলে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ধরেন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আঁকা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যুগের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সূত্রপাত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এইধরণের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স্থানিক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বিশ্লেষণী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(Spatial Analysis)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1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76200"/>
            <a:ext cx="5103812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ইতিহাসঃ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93" y="990600"/>
            <a:ext cx="5986219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fontAlgn="base">
              <a:lnSpc>
                <a:spcPct val="160000"/>
              </a:lnSpc>
            </a:pP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‘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’-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ছয়টিঃ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" indent="0" fontAlgn="base">
              <a:lnSpc>
                <a:spcPct val="16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হার্ডওয়্যার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(Hardware)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কার্যকলাপে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Digitizer, Plotter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" indent="0" fontAlgn="base">
              <a:lnSpc>
                <a:spcPct val="16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(Software)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সঞ্চয়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(Storage),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(Analysis)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প্রদর্শনের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(Display)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প্রয়োজনীয়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সরঞ্জাম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(Tools)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অপেক্ষক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(Functions)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" indent="0" fontAlgn="base">
              <a:lnSpc>
                <a:spcPct val="16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(Network)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ইহা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আদান-প্রদান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(Sharing)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বিতরণকে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(Distribution)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অনুমোদন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ইন্টারনেট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" indent="0" fontAlgn="base">
              <a:lnSpc>
                <a:spcPct val="16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(Data)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‘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’-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গুরুত্বপূর্ণ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স্থান-সংক্রান্ত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(Spatial)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অ-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স্থানিক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(Non-Spatial)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রাস্তার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অক্ষাংশ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দ্রাঘিমাংশ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" indent="0" fontAlgn="base">
              <a:lnSpc>
                <a:spcPct val="16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/ 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গোষ্ঠী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(People):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সবচেয়ে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সক্রিয়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(Users),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প্রযুক্তিগত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বিশেষজ্ঞ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(Technical Specialists),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গবেষক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" indent="0" fontAlgn="base">
              <a:lnSpc>
                <a:spcPct val="160000"/>
              </a:lnSpc>
              <a:buNone/>
            </a:pPr>
            <a:r>
              <a:rPr lang="en-US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17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(Procedures):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ইহা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অনেকটা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দৃষ্টিভঙ্গি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(Management Aspect)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যেমনঃ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সু-পরিকল্পিত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নিয়ম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(Acquisition)/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নিবেশ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(Input)/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(Storage)/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(Analysis) </a:t>
            </a:r>
            <a:r>
              <a:rPr lang="en-US" sz="1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endParaRPr lang="en-US" sz="17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45720" lvl="0" indent="0">
              <a:buNone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0812" y="76200"/>
            <a:ext cx="4343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জিআইএস</a:t>
            </a:r>
            <a:r>
              <a:rPr lang="en-US" sz="2000" b="1" u="sng" dirty="0">
                <a:latin typeface="Nikosh" panose="02000000000000000000" pitchFamily="2" charset="0"/>
                <a:cs typeface="Nikosh" panose="02000000000000000000" pitchFamily="2" charset="0"/>
              </a:rPr>
              <a:t>’-</a:t>
            </a:r>
            <a:r>
              <a:rPr lang="en-US" sz="2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0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উপাদানসমূহঃ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1430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447800"/>
            <a:ext cx="6248400" cy="5257800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en-US" dirty="0" smtClean="0"/>
              <a:t>‘</a:t>
            </a:r>
            <a:r>
              <a:rPr lang="en-US" dirty="0" err="1"/>
              <a:t>জিআইএস</a:t>
            </a:r>
            <a:r>
              <a:rPr lang="en-US" dirty="0"/>
              <a:t>’-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সুবিধাগুলো</a:t>
            </a:r>
            <a:r>
              <a:rPr lang="en-US" dirty="0"/>
              <a:t> </a:t>
            </a:r>
            <a:r>
              <a:rPr lang="en-US" dirty="0" err="1"/>
              <a:t>সাধারণত</a:t>
            </a:r>
            <a:r>
              <a:rPr lang="en-US" dirty="0"/>
              <a:t> </a:t>
            </a:r>
            <a:r>
              <a:rPr lang="en-US" dirty="0" err="1"/>
              <a:t>পাঁচটি</a:t>
            </a:r>
            <a:r>
              <a:rPr lang="en-US" dirty="0"/>
              <a:t> </a:t>
            </a:r>
            <a:r>
              <a:rPr lang="en-US" dirty="0" err="1"/>
              <a:t>মৌলিক</a:t>
            </a:r>
            <a:r>
              <a:rPr lang="en-US" dirty="0"/>
              <a:t> </a:t>
            </a:r>
            <a:r>
              <a:rPr lang="en-US" dirty="0" err="1"/>
              <a:t>বিভাগে</a:t>
            </a:r>
            <a:r>
              <a:rPr lang="en-US" dirty="0"/>
              <a:t> </a:t>
            </a:r>
            <a:r>
              <a:rPr lang="en-US" dirty="0" err="1"/>
              <a:t>বিভক্ত</a:t>
            </a:r>
            <a:r>
              <a:rPr lang="en-US" dirty="0"/>
              <a:t> (</a:t>
            </a:r>
            <a:r>
              <a:rPr lang="en-US" dirty="0" err="1"/>
              <a:t>উৎস</a:t>
            </a:r>
            <a:r>
              <a:rPr lang="en-US" dirty="0"/>
              <a:t>-‘ESRI’):</a:t>
            </a:r>
          </a:p>
          <a:p>
            <a:pPr marL="45720" indent="0" fontAlgn="base">
              <a:buNone/>
            </a:pPr>
            <a:r>
              <a:rPr lang="en-US" b="1" dirty="0"/>
              <a:t>১.</a:t>
            </a:r>
            <a:r>
              <a:rPr lang="en-US" dirty="0"/>
              <a:t> </a:t>
            </a:r>
            <a:r>
              <a:rPr lang="en-US" dirty="0" err="1"/>
              <a:t>খরচ</a:t>
            </a:r>
            <a:r>
              <a:rPr lang="en-US" dirty="0"/>
              <a:t> </a:t>
            </a:r>
            <a:r>
              <a:rPr lang="en-US" dirty="0" err="1"/>
              <a:t>সঞ্চয়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বর্ধিত</a:t>
            </a:r>
            <a:r>
              <a:rPr lang="en-US" dirty="0"/>
              <a:t> </a:t>
            </a:r>
            <a:r>
              <a:rPr lang="en-US" dirty="0" err="1"/>
              <a:t>কার্যকারিতা</a:t>
            </a:r>
            <a:r>
              <a:rPr lang="en-US" dirty="0"/>
              <a:t> (Cost Savings and Increased Efficiency)</a:t>
            </a:r>
          </a:p>
          <a:p>
            <a:pPr marL="45720" indent="0" fontAlgn="base">
              <a:buNone/>
            </a:pPr>
            <a:r>
              <a:rPr lang="en-US" b="1" dirty="0"/>
              <a:t>২.</a:t>
            </a:r>
            <a:r>
              <a:rPr lang="en-US" dirty="0"/>
              <a:t> </a:t>
            </a:r>
            <a:r>
              <a:rPr lang="en-US" dirty="0" err="1"/>
              <a:t>উত্তম</a:t>
            </a:r>
            <a:r>
              <a:rPr lang="en-US" dirty="0"/>
              <a:t> </a:t>
            </a:r>
            <a:r>
              <a:rPr lang="en-US" dirty="0" err="1"/>
              <a:t>সিদ্ধান্তগ্রহণ</a:t>
            </a:r>
            <a:r>
              <a:rPr lang="en-US" dirty="0"/>
              <a:t> (Better Decision Making)</a:t>
            </a:r>
          </a:p>
          <a:p>
            <a:pPr marL="45720" indent="0" fontAlgn="base">
              <a:buNone/>
            </a:pPr>
            <a:r>
              <a:rPr lang="en-US" b="1" dirty="0"/>
              <a:t>৩.</a:t>
            </a:r>
            <a:r>
              <a:rPr lang="en-US" dirty="0"/>
              <a:t> </a:t>
            </a:r>
            <a:r>
              <a:rPr lang="en-US" dirty="0" err="1"/>
              <a:t>উন্নত</a:t>
            </a:r>
            <a:r>
              <a:rPr lang="en-US" dirty="0"/>
              <a:t> </a:t>
            </a:r>
            <a:r>
              <a:rPr lang="en-US" dirty="0" err="1"/>
              <a:t>যোগাযোগ</a:t>
            </a:r>
            <a:r>
              <a:rPr lang="en-US" dirty="0"/>
              <a:t> (Improved Communication)</a:t>
            </a:r>
          </a:p>
          <a:p>
            <a:pPr marL="45720" indent="0" fontAlgn="base">
              <a:buNone/>
            </a:pPr>
            <a:r>
              <a:rPr lang="en-US" b="1" dirty="0"/>
              <a:t>৪.</a:t>
            </a:r>
            <a:r>
              <a:rPr lang="en-US" dirty="0"/>
              <a:t> </a:t>
            </a:r>
            <a:r>
              <a:rPr lang="en-US" dirty="0" err="1"/>
              <a:t>উত্তম</a:t>
            </a:r>
            <a:r>
              <a:rPr lang="en-US" dirty="0"/>
              <a:t> </a:t>
            </a:r>
            <a:r>
              <a:rPr lang="en-US" dirty="0" err="1"/>
              <a:t>নথি</a:t>
            </a:r>
            <a:r>
              <a:rPr lang="en-US" dirty="0"/>
              <a:t>/ </a:t>
            </a:r>
            <a:r>
              <a:rPr lang="en-US" dirty="0" err="1"/>
              <a:t>দলিল</a:t>
            </a:r>
            <a:r>
              <a:rPr lang="en-US" dirty="0"/>
              <a:t> </a:t>
            </a:r>
            <a:r>
              <a:rPr lang="en-US" dirty="0" err="1"/>
              <a:t>সংরক্ষণ</a:t>
            </a:r>
            <a:r>
              <a:rPr lang="en-US" dirty="0"/>
              <a:t> (Better Recordkeeping)</a:t>
            </a:r>
          </a:p>
          <a:p>
            <a:pPr marL="45720" indent="0" fontAlgn="base">
              <a:buNone/>
            </a:pPr>
            <a:r>
              <a:rPr lang="en-US" b="1" dirty="0"/>
              <a:t>৫.</a:t>
            </a:r>
            <a:r>
              <a:rPr lang="en-US" dirty="0"/>
              <a:t> </a:t>
            </a:r>
            <a:r>
              <a:rPr lang="en-US" dirty="0" err="1"/>
              <a:t>ভৌগোলিকভাবে</a:t>
            </a:r>
            <a:r>
              <a:rPr lang="en-US" dirty="0"/>
              <a:t> </a:t>
            </a:r>
            <a:r>
              <a:rPr lang="en-US" dirty="0" err="1"/>
              <a:t>নিয়ন্ত্রণ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(Managing Geographically)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2301" y="304800"/>
            <a:ext cx="30480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GIS’-</a:t>
            </a:r>
            <a:r>
              <a:rPr lang="en-US" sz="2400" dirty="0" err="1"/>
              <a:t>এর</a:t>
            </a:r>
            <a:r>
              <a:rPr lang="en-US" sz="2400" dirty="0"/>
              <a:t> </a:t>
            </a:r>
            <a:r>
              <a:rPr lang="en-US" sz="2400" dirty="0" err="1" smtClean="0"/>
              <a:t>উপকারিতাঃ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2743200"/>
            <a:ext cx="40843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295400"/>
            <a:ext cx="8077200" cy="5410200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sz="2100" dirty="0"/>
              <a:t> ‘GIS’ </a:t>
            </a:r>
            <a:r>
              <a:rPr lang="en-US" sz="2100" dirty="0" err="1"/>
              <a:t>শিখতে</a:t>
            </a:r>
            <a:r>
              <a:rPr lang="en-US" sz="2100" dirty="0"/>
              <a:t> </a:t>
            </a:r>
            <a:r>
              <a:rPr lang="en-US" sz="2100" dirty="0" err="1"/>
              <a:t>হলে</a:t>
            </a:r>
            <a:r>
              <a:rPr lang="en-US" sz="2100" dirty="0"/>
              <a:t> </a:t>
            </a:r>
            <a:r>
              <a:rPr lang="en-US" sz="2100" dirty="0" err="1"/>
              <a:t>সবার</a:t>
            </a:r>
            <a:r>
              <a:rPr lang="en-US" sz="2100" dirty="0"/>
              <a:t> </a:t>
            </a:r>
            <a:r>
              <a:rPr lang="en-US" sz="2100" dirty="0" err="1"/>
              <a:t>প্রথমেই</a:t>
            </a:r>
            <a:r>
              <a:rPr lang="en-US" sz="2100" dirty="0"/>
              <a:t> </a:t>
            </a:r>
            <a:r>
              <a:rPr lang="en-US" sz="2100" dirty="0" err="1"/>
              <a:t>আমাদেরকে</a:t>
            </a:r>
            <a:r>
              <a:rPr lang="en-US" sz="2100" dirty="0"/>
              <a:t> </a:t>
            </a:r>
            <a:r>
              <a:rPr lang="en-US" sz="2100" dirty="0" err="1"/>
              <a:t>জানতে</a:t>
            </a:r>
            <a:r>
              <a:rPr lang="en-US" sz="2100" dirty="0"/>
              <a:t> </a:t>
            </a:r>
            <a:r>
              <a:rPr lang="en-US" sz="2100" dirty="0" err="1"/>
              <a:t>হবে</a:t>
            </a:r>
            <a:r>
              <a:rPr lang="en-US" sz="2100" dirty="0"/>
              <a:t> </a:t>
            </a:r>
            <a:r>
              <a:rPr lang="en-US" sz="2100" dirty="0" err="1"/>
              <a:t>এর</a:t>
            </a:r>
            <a:r>
              <a:rPr lang="en-US" sz="2100" dirty="0"/>
              <a:t> </a:t>
            </a:r>
            <a:r>
              <a:rPr lang="en-US" sz="2100" dirty="0" err="1"/>
              <a:t>প্রয়োগসমূহ</a:t>
            </a:r>
            <a:r>
              <a:rPr lang="en-US" sz="2100" dirty="0"/>
              <a:t> </a:t>
            </a:r>
            <a:r>
              <a:rPr lang="en-US" sz="2100" dirty="0" err="1"/>
              <a:t>কি</a:t>
            </a:r>
            <a:r>
              <a:rPr lang="en-US" sz="2100" dirty="0"/>
              <a:t> </a:t>
            </a:r>
            <a:r>
              <a:rPr lang="en-US" sz="2100" dirty="0" err="1"/>
              <a:t>কি</a:t>
            </a:r>
            <a:r>
              <a:rPr lang="en-US" sz="2100" dirty="0"/>
              <a:t>। ‘</a:t>
            </a:r>
            <a:r>
              <a:rPr lang="en-US" sz="2100" dirty="0" err="1"/>
              <a:t>জিআইএস</a:t>
            </a:r>
            <a:r>
              <a:rPr lang="en-US" sz="2100" dirty="0"/>
              <a:t>’ </a:t>
            </a:r>
            <a:r>
              <a:rPr lang="en-US" sz="2100" dirty="0" err="1"/>
              <a:t>এর</a:t>
            </a:r>
            <a:r>
              <a:rPr lang="en-US" sz="2100" dirty="0"/>
              <a:t> </a:t>
            </a:r>
            <a:r>
              <a:rPr lang="en-US" sz="2100" dirty="0" err="1"/>
              <a:t>বাস্তবিক</a:t>
            </a:r>
            <a:r>
              <a:rPr lang="en-US" sz="2100" dirty="0"/>
              <a:t> </a:t>
            </a:r>
            <a:r>
              <a:rPr lang="en-US" sz="2100" dirty="0" err="1"/>
              <a:t>প্রয়োগ</a:t>
            </a:r>
            <a:r>
              <a:rPr lang="en-US" sz="2100" dirty="0"/>
              <a:t> </a:t>
            </a:r>
            <a:r>
              <a:rPr lang="en-US" sz="2100" dirty="0" err="1"/>
              <a:t>নিয়ে</a:t>
            </a:r>
            <a:r>
              <a:rPr lang="en-US" sz="2100" dirty="0"/>
              <a:t> </a:t>
            </a:r>
            <a:r>
              <a:rPr lang="en-US" sz="2100" dirty="0" err="1"/>
              <a:t>বলতে</a:t>
            </a:r>
            <a:r>
              <a:rPr lang="en-US" sz="2100" dirty="0"/>
              <a:t> </a:t>
            </a:r>
            <a:r>
              <a:rPr lang="en-US" sz="2100" dirty="0" err="1"/>
              <a:t>গেলে</a:t>
            </a:r>
            <a:r>
              <a:rPr lang="en-US" sz="2100" dirty="0"/>
              <a:t> </a:t>
            </a:r>
            <a:r>
              <a:rPr lang="en-US" sz="2100" dirty="0" err="1"/>
              <a:t>অসংখ্য</a:t>
            </a:r>
            <a:r>
              <a:rPr lang="en-US" sz="2100" dirty="0"/>
              <a:t> </a:t>
            </a:r>
            <a:r>
              <a:rPr lang="en-US" sz="2100" dirty="0" err="1"/>
              <a:t>উদাহরণ</a:t>
            </a:r>
            <a:r>
              <a:rPr lang="en-US" sz="2100" dirty="0"/>
              <a:t> </a:t>
            </a:r>
            <a:r>
              <a:rPr lang="en-US" sz="2100" dirty="0" err="1"/>
              <a:t>দেয়া</a:t>
            </a:r>
            <a:r>
              <a:rPr lang="en-US" sz="2100" dirty="0"/>
              <a:t> </a:t>
            </a:r>
            <a:r>
              <a:rPr lang="en-US" sz="2100" dirty="0" err="1"/>
              <a:t>সম্ভব</a:t>
            </a:r>
            <a:r>
              <a:rPr lang="en-US" sz="2100" dirty="0"/>
              <a:t>। </a:t>
            </a:r>
            <a:r>
              <a:rPr lang="en-US" sz="2100" dirty="0" err="1"/>
              <a:t>কিন্তু</a:t>
            </a:r>
            <a:r>
              <a:rPr lang="en-US" sz="2100" dirty="0"/>
              <a:t> </a:t>
            </a:r>
            <a:r>
              <a:rPr lang="en-US" sz="2100" dirty="0" err="1" smtClean="0"/>
              <a:t>নিম্নে</a:t>
            </a:r>
            <a:r>
              <a:rPr lang="en-US" sz="2100" dirty="0" smtClean="0"/>
              <a:t> </a:t>
            </a:r>
            <a:r>
              <a:rPr lang="en-US" sz="2100" dirty="0" err="1" smtClean="0"/>
              <a:t>ছোট</a:t>
            </a:r>
            <a:r>
              <a:rPr lang="en-US" sz="2100" dirty="0" smtClean="0"/>
              <a:t> </a:t>
            </a:r>
            <a:r>
              <a:rPr lang="en-US" sz="2100" dirty="0" err="1" smtClean="0"/>
              <a:t>পরিসরে</a:t>
            </a:r>
            <a:r>
              <a:rPr lang="en-US" sz="2100" dirty="0" smtClean="0"/>
              <a:t> </a:t>
            </a:r>
            <a:r>
              <a:rPr lang="en-US" sz="2100" dirty="0" err="1"/>
              <a:t>কিছু</a:t>
            </a:r>
            <a:r>
              <a:rPr lang="en-US" sz="2100" dirty="0"/>
              <a:t> </a:t>
            </a:r>
            <a:r>
              <a:rPr lang="en-US" sz="2100" dirty="0" err="1" smtClean="0"/>
              <a:t>উদাহরণঃ</a:t>
            </a:r>
            <a:endParaRPr lang="en-US" sz="2100" dirty="0" smtClean="0"/>
          </a:p>
          <a:p>
            <a:pPr fontAlgn="base"/>
            <a:r>
              <a:rPr lang="en-US" dirty="0" smtClean="0"/>
              <a:t> </a:t>
            </a:r>
            <a:r>
              <a:rPr lang="en-US" b="1" dirty="0" smtClean="0"/>
              <a:t>১.</a:t>
            </a:r>
            <a:r>
              <a:rPr lang="en-US" dirty="0"/>
              <a:t> </a:t>
            </a:r>
            <a:r>
              <a:rPr lang="en-US" dirty="0" err="1"/>
              <a:t>ভূমি</a:t>
            </a:r>
            <a:r>
              <a:rPr lang="en-US" dirty="0"/>
              <a:t> </a:t>
            </a:r>
            <a:r>
              <a:rPr lang="en-US" dirty="0" err="1"/>
              <a:t>পরিসংখ্যানপত্র</a:t>
            </a:r>
            <a:r>
              <a:rPr lang="en-US" dirty="0"/>
              <a:t> (Land Inventory)</a:t>
            </a:r>
          </a:p>
          <a:p>
            <a:pPr fontAlgn="base"/>
            <a:r>
              <a:rPr lang="en-US" b="1" dirty="0"/>
              <a:t>২.</a:t>
            </a:r>
            <a:r>
              <a:rPr lang="en-US" dirty="0"/>
              <a:t> </a:t>
            </a:r>
            <a:r>
              <a:rPr lang="en-US" dirty="0" err="1"/>
              <a:t>আদমশুমারি</a:t>
            </a:r>
            <a:endParaRPr lang="en-US" dirty="0"/>
          </a:p>
          <a:p>
            <a:pPr fontAlgn="base"/>
            <a:r>
              <a:rPr lang="en-US" b="1" dirty="0"/>
              <a:t>৩.</a:t>
            </a:r>
            <a:r>
              <a:rPr lang="en-US" dirty="0"/>
              <a:t> </a:t>
            </a:r>
            <a:r>
              <a:rPr lang="en-US" dirty="0" err="1"/>
              <a:t>নগর</a:t>
            </a:r>
            <a:r>
              <a:rPr lang="en-US" dirty="0"/>
              <a:t> </a:t>
            </a:r>
            <a:r>
              <a:rPr lang="en-US" dirty="0" err="1"/>
              <a:t>পরিকল্পনা</a:t>
            </a:r>
            <a:endParaRPr lang="en-US" dirty="0"/>
          </a:p>
          <a:p>
            <a:pPr fontAlgn="base"/>
            <a:r>
              <a:rPr lang="en-US" b="1" dirty="0"/>
              <a:t>৪.</a:t>
            </a:r>
            <a:r>
              <a:rPr lang="en-US" dirty="0"/>
              <a:t> </a:t>
            </a:r>
            <a:r>
              <a:rPr lang="en-US" dirty="0" err="1"/>
              <a:t>কৃষি</a:t>
            </a:r>
            <a:r>
              <a:rPr lang="en-US" dirty="0"/>
              <a:t> (Agriculture)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অরণ্যবিদ্যা</a:t>
            </a:r>
            <a:r>
              <a:rPr lang="en-US" dirty="0"/>
              <a:t> (Forestry)</a:t>
            </a:r>
          </a:p>
          <a:p>
            <a:pPr fontAlgn="base"/>
            <a:r>
              <a:rPr lang="en-US" b="1" dirty="0"/>
              <a:t>৫.</a:t>
            </a:r>
            <a:r>
              <a:rPr lang="en-US" dirty="0"/>
              <a:t> </a:t>
            </a:r>
            <a:r>
              <a:rPr lang="en-US" dirty="0" err="1"/>
              <a:t>খনিজ</a:t>
            </a:r>
            <a:r>
              <a:rPr lang="en-US" dirty="0"/>
              <a:t> </a:t>
            </a:r>
            <a:r>
              <a:rPr lang="en-US" dirty="0" err="1"/>
              <a:t>তেল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গ্যাস</a:t>
            </a:r>
            <a:r>
              <a:rPr lang="en-US" dirty="0"/>
              <a:t> </a:t>
            </a:r>
            <a:r>
              <a:rPr lang="en-US" dirty="0" err="1"/>
              <a:t>উত্তোলন</a:t>
            </a:r>
            <a:endParaRPr lang="en-US" dirty="0"/>
          </a:p>
          <a:p>
            <a:pPr fontAlgn="base"/>
            <a:r>
              <a:rPr lang="en-US" b="1" dirty="0"/>
              <a:t>৬.</a:t>
            </a:r>
            <a:r>
              <a:rPr lang="en-US" dirty="0"/>
              <a:t> </a:t>
            </a:r>
            <a:r>
              <a:rPr lang="en-US" dirty="0" err="1"/>
              <a:t>জন-উপযোগমূলক</a:t>
            </a:r>
            <a:r>
              <a:rPr lang="en-US" dirty="0"/>
              <a:t> </a:t>
            </a:r>
            <a:r>
              <a:rPr lang="en-US" dirty="0" err="1"/>
              <a:t>সেবা</a:t>
            </a:r>
            <a:r>
              <a:rPr lang="en-US" dirty="0"/>
              <a:t> (Utilities)</a:t>
            </a:r>
          </a:p>
          <a:p>
            <a:pPr fontAlgn="base"/>
            <a:r>
              <a:rPr lang="en-US" b="1" dirty="0"/>
              <a:t>৭.</a:t>
            </a:r>
            <a:r>
              <a:rPr lang="en-US" dirty="0"/>
              <a:t> </a:t>
            </a:r>
            <a:r>
              <a:rPr lang="en-US" dirty="0" err="1"/>
              <a:t>পরিবহন</a:t>
            </a:r>
            <a:r>
              <a:rPr lang="en-US" dirty="0"/>
              <a:t> </a:t>
            </a:r>
            <a:r>
              <a:rPr lang="en-US" dirty="0" err="1"/>
              <a:t>ব্যবস্থা</a:t>
            </a:r>
            <a:r>
              <a:rPr lang="en-US" dirty="0"/>
              <a:t> (Transportation System)</a:t>
            </a:r>
          </a:p>
          <a:p>
            <a:pPr fontAlgn="base"/>
            <a:r>
              <a:rPr lang="en-US" b="1" dirty="0"/>
              <a:t>৮.</a:t>
            </a:r>
            <a:r>
              <a:rPr lang="en-US" dirty="0"/>
              <a:t> </a:t>
            </a:r>
            <a:r>
              <a:rPr lang="en-US" dirty="0" err="1"/>
              <a:t>দুর্যোগ</a:t>
            </a:r>
            <a:r>
              <a:rPr lang="en-US" dirty="0"/>
              <a:t> </a:t>
            </a:r>
            <a:r>
              <a:rPr lang="en-US" dirty="0" err="1"/>
              <a:t>ব্যবস্থাপনা</a:t>
            </a:r>
            <a:r>
              <a:rPr lang="en-US" dirty="0"/>
              <a:t> (Disaster Management)</a:t>
            </a:r>
          </a:p>
          <a:p>
            <a:pPr fontAlgn="base"/>
            <a:r>
              <a:rPr lang="en-US" b="1" dirty="0"/>
              <a:t>৯.</a:t>
            </a:r>
            <a:r>
              <a:rPr lang="en-US" dirty="0"/>
              <a:t>  </a:t>
            </a:r>
            <a:r>
              <a:rPr lang="en-US" dirty="0" err="1"/>
              <a:t>শিক্ষা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স্বাস্থ্য</a:t>
            </a:r>
            <a:r>
              <a:rPr lang="en-US" dirty="0"/>
              <a:t> </a:t>
            </a:r>
            <a:r>
              <a:rPr lang="en-US" dirty="0" err="1"/>
              <a:t>খাত</a:t>
            </a:r>
            <a:endParaRPr lang="en-US" dirty="0"/>
          </a:p>
          <a:p>
            <a:pPr fontAlgn="base"/>
            <a:r>
              <a:rPr lang="en-US" b="1" dirty="0"/>
              <a:t>১০.</a:t>
            </a:r>
            <a:r>
              <a:rPr lang="en-US" dirty="0"/>
              <a:t> </a:t>
            </a:r>
            <a:r>
              <a:rPr lang="en-US" dirty="0" err="1"/>
              <a:t>জলানুসন্ধান</a:t>
            </a:r>
            <a:r>
              <a:rPr lang="en-US" dirty="0"/>
              <a:t> </a:t>
            </a:r>
            <a:r>
              <a:rPr lang="en-US" dirty="0" err="1"/>
              <a:t>বিজ্ঞান</a:t>
            </a:r>
            <a:r>
              <a:rPr lang="en-US" dirty="0"/>
              <a:t> (Hydrology)</a:t>
            </a:r>
          </a:p>
          <a:p>
            <a:pPr lvl="0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0812" y="228600"/>
            <a:ext cx="5410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বাংলাদেশে</a:t>
            </a:r>
            <a:r>
              <a:rPr lang="en-US" b="1" u="sng" dirty="0"/>
              <a:t> ‘GIS’ </a:t>
            </a:r>
            <a:r>
              <a:rPr lang="en-US" b="1" u="sng" dirty="0" err="1"/>
              <a:t>প্রয়োগের</a:t>
            </a:r>
            <a:r>
              <a:rPr lang="en-US" b="1" u="sng" dirty="0"/>
              <a:t> </a:t>
            </a:r>
            <a:r>
              <a:rPr lang="en-US" b="1" u="sng" dirty="0" err="1" smtClean="0"/>
              <a:t>ক্ষেত্রসমূহঃ</a:t>
            </a:r>
            <a:endParaRPr lang="en-US" b="1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2281762"/>
            <a:ext cx="5841027" cy="45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89" y="228600"/>
            <a:ext cx="3707423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জি</a:t>
            </a:r>
            <a:r>
              <a:rPr lang="en-US" sz="2400" dirty="0"/>
              <a:t> </a:t>
            </a:r>
            <a:r>
              <a:rPr lang="en-US" sz="2400" dirty="0" err="1"/>
              <a:t>আই</a:t>
            </a:r>
            <a:r>
              <a:rPr lang="en-US" sz="2400" dirty="0"/>
              <a:t> </a:t>
            </a:r>
            <a:r>
              <a:rPr lang="en-US" sz="2400" dirty="0" err="1" smtClean="0"/>
              <a:t>এস</a:t>
            </a:r>
            <a:r>
              <a:rPr lang="en-US" sz="2400" dirty="0" smtClean="0"/>
              <a:t> </a:t>
            </a:r>
            <a:r>
              <a:rPr lang="en-US" sz="2400" dirty="0" err="1" smtClean="0"/>
              <a:t>সফটওয়ার</a:t>
            </a:r>
            <a:r>
              <a:rPr lang="en-US" sz="2400" dirty="0" err="1"/>
              <a:t>ঃ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" y="1295401"/>
            <a:ext cx="12159762" cy="5410200"/>
          </a:xfrm>
        </p:spPr>
      </p:pic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Text Question Blog Questions Logo Any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219200"/>
            <a:ext cx="6400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e histo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.potx" id="{CE65B12B-E5CF-4B7F-891B-BF19DA46421A}" vid="{73D5F891-C0F2-461A-8D6B-932929F672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44</TotalTime>
  <Words>678</Words>
  <Application>Microsoft Office PowerPoint</Application>
  <PresentationFormat>Custom</PresentationFormat>
  <Paragraphs>65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Ultra Bold Condensed</vt:lpstr>
      <vt:lpstr>Nikosh</vt:lpstr>
      <vt:lpstr>State history report presentation</vt:lpstr>
      <vt:lpstr> জি আই এস পরিচিতি</vt:lpstr>
      <vt:lpstr>PowerPoint Presentation</vt:lpstr>
      <vt:lpstr>জি আই এস কি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জি আই এস পরিচিতি</dc:title>
  <dc:creator>MD ARIFUL ISLAM ABEG</dc:creator>
  <cp:lastModifiedBy>Md Anowar Hossain</cp:lastModifiedBy>
  <cp:revision>10</cp:revision>
  <dcterms:created xsi:type="dcterms:W3CDTF">2023-11-06T03:56:28Z</dcterms:created>
  <dcterms:modified xsi:type="dcterms:W3CDTF">2023-11-08T09:57:59Z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