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90" r:id="rId3"/>
    <p:sldId id="291" r:id="rId4"/>
    <p:sldId id="260" r:id="rId5"/>
    <p:sldId id="261" r:id="rId6"/>
    <p:sldId id="264" r:id="rId7"/>
    <p:sldId id="273" r:id="rId8"/>
    <p:sldId id="274" r:id="rId9"/>
    <p:sldId id="276" r:id="rId10"/>
    <p:sldId id="259" r:id="rId11"/>
    <p:sldId id="279" r:id="rId12"/>
    <p:sldId id="28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  <a:srgbClr val="FF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B3B762-1572-4874-9DF6-A6B1E4DFEAE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B5B5D212-E44B-426F-935A-376A1E422A16}">
      <dgm:prSet phldrT="[Text]"/>
      <dgm:spPr/>
      <dgm:t>
        <a:bodyPr/>
        <a:lstStyle/>
        <a:p>
          <a:r>
            <a:rPr lang="bn-BD" dirty="0" smtClean="0">
              <a:latin typeface="Nikosh" panose="02000000000000000000" pitchFamily="2" charset="0"/>
              <a:cs typeface="Nikosh" panose="02000000000000000000" pitchFamily="2" charset="0"/>
            </a:rPr>
            <a:t>ডিপ্লোমা ইন ইঞ্জিঃ</a:t>
          </a:r>
          <a:endParaRPr lang="en-US" dirty="0">
            <a:latin typeface="Nikosh" panose="02000000000000000000" pitchFamily="2" charset="0"/>
            <a:cs typeface="Nikosh" panose="02000000000000000000" pitchFamily="2" charset="0"/>
          </a:endParaRPr>
        </a:p>
      </dgm:t>
    </dgm:pt>
    <dgm:pt modelId="{07B8AC47-F899-495D-915D-B958EBB53E79}" type="parTrans" cxnId="{C324D7E9-7B54-41D0-AC5E-440D2534EAEC}">
      <dgm:prSet/>
      <dgm:spPr/>
      <dgm:t>
        <a:bodyPr/>
        <a:lstStyle/>
        <a:p>
          <a:endParaRPr lang="en-US"/>
        </a:p>
      </dgm:t>
    </dgm:pt>
    <dgm:pt modelId="{2899DBC8-7BF9-4F6A-8AA2-A2320260724D}" type="sibTrans" cxnId="{C324D7E9-7B54-41D0-AC5E-440D2534EAEC}">
      <dgm:prSet/>
      <dgm:spPr/>
      <dgm:t>
        <a:bodyPr/>
        <a:lstStyle/>
        <a:p>
          <a:endParaRPr lang="en-US"/>
        </a:p>
      </dgm:t>
    </dgm:pt>
    <dgm:pt modelId="{D5464DDD-B8DC-4BDC-801B-5DF517275CB4}">
      <dgm:prSet phldrT="[Text]"/>
      <dgm:spPr/>
      <dgm:t>
        <a:bodyPr/>
        <a:lstStyle/>
        <a:p>
          <a:r>
            <a:rPr lang="bn-BD" dirty="0" smtClean="0">
              <a:latin typeface="Nikosh" panose="02000000000000000000" pitchFamily="2" charset="0"/>
              <a:cs typeface="Nikosh" panose="02000000000000000000" pitchFamily="2" charset="0"/>
            </a:rPr>
            <a:t>সকল টেকনোলজি</a:t>
          </a:r>
          <a:endParaRPr lang="en-US" dirty="0">
            <a:latin typeface="Nikosh" panose="02000000000000000000" pitchFamily="2" charset="0"/>
            <a:cs typeface="Nikosh" panose="02000000000000000000" pitchFamily="2" charset="0"/>
          </a:endParaRPr>
        </a:p>
      </dgm:t>
    </dgm:pt>
    <dgm:pt modelId="{CB85DC16-C8D2-496C-AF23-3A3B9A06220A}" type="parTrans" cxnId="{3F39CAA0-E9BE-414C-BDEA-1DC627B314BB}">
      <dgm:prSet/>
      <dgm:spPr/>
      <dgm:t>
        <a:bodyPr/>
        <a:lstStyle/>
        <a:p>
          <a:endParaRPr lang="en-US"/>
        </a:p>
      </dgm:t>
    </dgm:pt>
    <dgm:pt modelId="{A07C63F1-89A8-40B5-900B-ADCA28673638}" type="sibTrans" cxnId="{3F39CAA0-E9BE-414C-BDEA-1DC627B314BB}">
      <dgm:prSet/>
      <dgm:spPr/>
      <dgm:t>
        <a:bodyPr/>
        <a:lstStyle/>
        <a:p>
          <a:endParaRPr lang="en-US"/>
        </a:p>
      </dgm:t>
    </dgm:pt>
    <dgm:pt modelId="{9571DB4D-0843-45AE-B00B-307C12391442}">
      <dgm:prSet phldrT="[Text]"/>
      <dgm:spPr/>
      <dgm:t>
        <a:bodyPr/>
        <a:lstStyle/>
        <a:p>
          <a:r>
            <a:rPr lang="bn-BD" dirty="0" smtClean="0"/>
            <a:t>২য় </a:t>
          </a:r>
          <a:r>
            <a:rPr lang="bn-BD" dirty="0" smtClean="0">
              <a:latin typeface="Nikosh" panose="02000000000000000000" pitchFamily="2" charset="0"/>
              <a:cs typeface="Nikosh" panose="02000000000000000000" pitchFamily="2" charset="0"/>
            </a:rPr>
            <a:t>পর্ব</a:t>
          </a:r>
          <a:endParaRPr lang="en-US" dirty="0">
            <a:latin typeface="Nikosh" panose="02000000000000000000" pitchFamily="2" charset="0"/>
            <a:cs typeface="Nikosh" panose="02000000000000000000" pitchFamily="2" charset="0"/>
          </a:endParaRPr>
        </a:p>
      </dgm:t>
    </dgm:pt>
    <dgm:pt modelId="{E4E9EE13-0CBC-491F-95AD-AF2AB9F23FFF}" type="parTrans" cxnId="{70819962-7639-46B5-A265-D17803739122}">
      <dgm:prSet/>
      <dgm:spPr/>
      <dgm:t>
        <a:bodyPr/>
        <a:lstStyle/>
        <a:p>
          <a:endParaRPr lang="en-US"/>
        </a:p>
      </dgm:t>
    </dgm:pt>
    <dgm:pt modelId="{1892C6EC-1C71-4EA0-8397-28B388E8B828}" type="sibTrans" cxnId="{70819962-7639-46B5-A265-D17803739122}">
      <dgm:prSet/>
      <dgm:spPr/>
      <dgm:t>
        <a:bodyPr/>
        <a:lstStyle/>
        <a:p>
          <a:endParaRPr lang="en-US"/>
        </a:p>
      </dgm:t>
    </dgm:pt>
    <dgm:pt modelId="{67B573A9-E3AB-467A-8B5C-355DE4C106F2}" type="pres">
      <dgm:prSet presAssocID="{C2B3B762-1572-4874-9DF6-A6B1E4DFEAEB}" presName="compositeShape" presStyleCnt="0">
        <dgm:presLayoutVars>
          <dgm:dir/>
          <dgm:resizeHandles/>
        </dgm:presLayoutVars>
      </dgm:prSet>
      <dgm:spPr/>
    </dgm:pt>
    <dgm:pt modelId="{7E19132F-924F-4F85-B8FB-1B835B31D460}" type="pres">
      <dgm:prSet presAssocID="{C2B3B762-1572-4874-9DF6-A6B1E4DFEAEB}" presName="pyramid" presStyleLbl="node1" presStyleIdx="0" presStyleCnt="1"/>
      <dgm:spPr/>
    </dgm:pt>
    <dgm:pt modelId="{E18EC213-ADCB-4C11-9F5A-835510454837}" type="pres">
      <dgm:prSet presAssocID="{C2B3B762-1572-4874-9DF6-A6B1E4DFEAEB}" presName="theList" presStyleCnt="0"/>
      <dgm:spPr/>
    </dgm:pt>
    <dgm:pt modelId="{640921C3-60D2-48E4-82E6-81CD26B3F712}" type="pres">
      <dgm:prSet presAssocID="{B5B5D212-E44B-426F-935A-376A1E422A16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4EA2F-5F6F-4C5B-8C5F-28BFC9FB61C8}" type="pres">
      <dgm:prSet presAssocID="{B5B5D212-E44B-426F-935A-376A1E422A16}" presName="aSpace" presStyleCnt="0"/>
      <dgm:spPr/>
    </dgm:pt>
    <dgm:pt modelId="{42FC6C6A-36DF-4E48-8DA4-C2EF1F87CE8D}" type="pres">
      <dgm:prSet presAssocID="{D5464DDD-B8DC-4BDC-801B-5DF517275CB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BBD656-3DB0-4E53-BEB8-F0A28CECD3F0}" type="pres">
      <dgm:prSet presAssocID="{D5464DDD-B8DC-4BDC-801B-5DF517275CB4}" presName="aSpace" presStyleCnt="0"/>
      <dgm:spPr/>
    </dgm:pt>
    <dgm:pt modelId="{B513D4AB-DBD7-44FE-B961-B8BDBF810633}" type="pres">
      <dgm:prSet presAssocID="{9571DB4D-0843-45AE-B00B-307C12391442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7FDD5B-0504-40C2-8F1C-4BB015ED691C}" type="pres">
      <dgm:prSet presAssocID="{9571DB4D-0843-45AE-B00B-307C12391442}" presName="aSpace" presStyleCnt="0"/>
      <dgm:spPr/>
    </dgm:pt>
  </dgm:ptLst>
  <dgm:cxnLst>
    <dgm:cxn modelId="{FE6AAEF2-8282-46AE-9CD9-FAACA37A2DC9}" type="presOf" srcId="{C2B3B762-1572-4874-9DF6-A6B1E4DFEAEB}" destId="{67B573A9-E3AB-467A-8B5C-355DE4C106F2}" srcOrd="0" destOrd="0" presId="urn:microsoft.com/office/officeart/2005/8/layout/pyramid2"/>
    <dgm:cxn modelId="{51B56151-10BC-4089-97E6-5E54117983A0}" type="presOf" srcId="{9571DB4D-0843-45AE-B00B-307C12391442}" destId="{B513D4AB-DBD7-44FE-B961-B8BDBF810633}" srcOrd="0" destOrd="0" presId="urn:microsoft.com/office/officeart/2005/8/layout/pyramid2"/>
    <dgm:cxn modelId="{70819962-7639-46B5-A265-D17803739122}" srcId="{C2B3B762-1572-4874-9DF6-A6B1E4DFEAEB}" destId="{9571DB4D-0843-45AE-B00B-307C12391442}" srcOrd="2" destOrd="0" parTransId="{E4E9EE13-0CBC-491F-95AD-AF2AB9F23FFF}" sibTransId="{1892C6EC-1C71-4EA0-8397-28B388E8B828}"/>
    <dgm:cxn modelId="{30784AC7-3DDF-408E-82E3-6093A7AF75DB}" type="presOf" srcId="{B5B5D212-E44B-426F-935A-376A1E422A16}" destId="{640921C3-60D2-48E4-82E6-81CD26B3F712}" srcOrd="0" destOrd="0" presId="urn:microsoft.com/office/officeart/2005/8/layout/pyramid2"/>
    <dgm:cxn modelId="{C324D7E9-7B54-41D0-AC5E-440D2534EAEC}" srcId="{C2B3B762-1572-4874-9DF6-A6B1E4DFEAEB}" destId="{B5B5D212-E44B-426F-935A-376A1E422A16}" srcOrd="0" destOrd="0" parTransId="{07B8AC47-F899-495D-915D-B958EBB53E79}" sibTransId="{2899DBC8-7BF9-4F6A-8AA2-A2320260724D}"/>
    <dgm:cxn modelId="{015104A0-A437-431D-A9DF-8C4DD3F84EE8}" type="presOf" srcId="{D5464DDD-B8DC-4BDC-801B-5DF517275CB4}" destId="{42FC6C6A-36DF-4E48-8DA4-C2EF1F87CE8D}" srcOrd="0" destOrd="0" presId="urn:microsoft.com/office/officeart/2005/8/layout/pyramid2"/>
    <dgm:cxn modelId="{3F39CAA0-E9BE-414C-BDEA-1DC627B314BB}" srcId="{C2B3B762-1572-4874-9DF6-A6B1E4DFEAEB}" destId="{D5464DDD-B8DC-4BDC-801B-5DF517275CB4}" srcOrd="1" destOrd="0" parTransId="{CB85DC16-C8D2-496C-AF23-3A3B9A06220A}" sibTransId="{A07C63F1-89A8-40B5-900B-ADCA28673638}"/>
    <dgm:cxn modelId="{C81BF1C6-FF64-4D95-971C-A94BE260D634}" type="presParOf" srcId="{67B573A9-E3AB-467A-8B5C-355DE4C106F2}" destId="{7E19132F-924F-4F85-B8FB-1B835B31D460}" srcOrd="0" destOrd="0" presId="urn:microsoft.com/office/officeart/2005/8/layout/pyramid2"/>
    <dgm:cxn modelId="{D2431F71-71CB-4AEE-8B67-790A9E59BAAA}" type="presParOf" srcId="{67B573A9-E3AB-467A-8B5C-355DE4C106F2}" destId="{E18EC213-ADCB-4C11-9F5A-835510454837}" srcOrd="1" destOrd="0" presId="urn:microsoft.com/office/officeart/2005/8/layout/pyramid2"/>
    <dgm:cxn modelId="{1B3A329E-263E-4A75-9C42-EBF8FEA3546F}" type="presParOf" srcId="{E18EC213-ADCB-4C11-9F5A-835510454837}" destId="{640921C3-60D2-48E4-82E6-81CD26B3F712}" srcOrd="0" destOrd="0" presId="urn:microsoft.com/office/officeart/2005/8/layout/pyramid2"/>
    <dgm:cxn modelId="{5101C033-BC7C-4388-895F-C30572095811}" type="presParOf" srcId="{E18EC213-ADCB-4C11-9F5A-835510454837}" destId="{1AE4EA2F-5F6F-4C5B-8C5F-28BFC9FB61C8}" srcOrd="1" destOrd="0" presId="urn:microsoft.com/office/officeart/2005/8/layout/pyramid2"/>
    <dgm:cxn modelId="{48C9A150-AC50-4867-8170-5D4F9AD5429F}" type="presParOf" srcId="{E18EC213-ADCB-4C11-9F5A-835510454837}" destId="{42FC6C6A-36DF-4E48-8DA4-C2EF1F87CE8D}" srcOrd="2" destOrd="0" presId="urn:microsoft.com/office/officeart/2005/8/layout/pyramid2"/>
    <dgm:cxn modelId="{DDDCB0DB-FF95-4C68-9094-B92B94F21724}" type="presParOf" srcId="{E18EC213-ADCB-4C11-9F5A-835510454837}" destId="{9BBBD656-3DB0-4E53-BEB8-F0A28CECD3F0}" srcOrd="3" destOrd="0" presId="urn:microsoft.com/office/officeart/2005/8/layout/pyramid2"/>
    <dgm:cxn modelId="{1F4A3F53-64C2-4501-AB59-34133A9A85DE}" type="presParOf" srcId="{E18EC213-ADCB-4C11-9F5A-835510454837}" destId="{B513D4AB-DBD7-44FE-B961-B8BDBF810633}" srcOrd="4" destOrd="0" presId="urn:microsoft.com/office/officeart/2005/8/layout/pyramid2"/>
    <dgm:cxn modelId="{B9DAB51E-EB65-4EBB-9DF6-5D2B352851BA}" type="presParOf" srcId="{E18EC213-ADCB-4C11-9F5A-835510454837}" destId="{1E7FDD5B-0504-40C2-8F1C-4BB015ED691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2E0C9-DC98-432D-9227-536634706CC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FC0A15-5742-4C71-9F19-339B9670C6D6}">
      <dgm:prSet phldrT="[Text]"/>
      <dgm:spPr/>
      <dgm:t>
        <a:bodyPr/>
        <a:lstStyle/>
        <a:p>
          <a:r>
            <a:rPr lang="en-US" dirty="0" err="1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অজিত</a:t>
          </a:r>
          <a:r>
            <a:rPr lang="en-US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  <a:r>
            <a:rPr lang="en-US" dirty="0" err="1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কুমার</a:t>
          </a:r>
          <a:r>
            <a:rPr lang="en-US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  <a:r>
            <a:rPr lang="en-US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দেবনাথ</a:t>
          </a:r>
          <a:endParaRPr lang="en-US" dirty="0">
            <a:solidFill>
              <a:srgbClr val="0000CC"/>
            </a:solidFill>
            <a:latin typeface="Nikosh" panose="02000000000000000000" pitchFamily="2" charset="0"/>
            <a:cs typeface="Nikosh" panose="02000000000000000000" pitchFamily="2" charset="0"/>
          </a:endParaRPr>
        </a:p>
      </dgm:t>
    </dgm:pt>
    <dgm:pt modelId="{D8511298-5DEC-483C-8A0D-B463811A5BA2}" type="parTrans" cxnId="{0BA88F9D-17F7-4F27-A7D6-ADC4C6B504AC}">
      <dgm:prSet/>
      <dgm:spPr/>
      <dgm:t>
        <a:bodyPr/>
        <a:lstStyle/>
        <a:p>
          <a:endParaRPr lang="en-US"/>
        </a:p>
      </dgm:t>
    </dgm:pt>
    <dgm:pt modelId="{A74EF1E9-765D-49BA-ABA6-2D64EE28DB97}" type="sibTrans" cxnId="{0BA88F9D-17F7-4F27-A7D6-ADC4C6B504AC}">
      <dgm:prSet/>
      <dgm:spPr/>
      <dgm:t>
        <a:bodyPr/>
        <a:lstStyle/>
        <a:p>
          <a:endParaRPr lang="en-US"/>
        </a:p>
      </dgm:t>
    </dgm:pt>
    <dgm:pt modelId="{2E671C05-B93F-4A6E-A1C2-91AFBABC9C14}">
      <dgm:prSet phldrT="[Text]"/>
      <dgm:spPr/>
      <dgm:t>
        <a:bodyPr/>
        <a:lstStyle/>
        <a:p>
          <a:r>
            <a:rPr lang="bn-BD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  <a:r>
            <a:rPr lang="en-US" dirty="0" err="1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চিফ</a:t>
          </a:r>
          <a:r>
            <a:rPr lang="en-US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  <a:r>
            <a:rPr lang="bn-BD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ইন্সট্রাক্টর</a:t>
          </a:r>
          <a:r>
            <a:rPr lang="en-US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</a:p>
        <a:p>
          <a:r>
            <a:rPr lang="bn-BD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(নন</a:t>
          </a:r>
          <a:r>
            <a:rPr lang="en-US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-</a:t>
          </a:r>
          <a:r>
            <a:rPr lang="bn-BD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টেক</a:t>
          </a:r>
          <a:r>
            <a:rPr lang="en-US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)</a:t>
          </a:r>
          <a:endParaRPr lang="en-US" dirty="0">
            <a:solidFill>
              <a:srgbClr val="0000CC"/>
            </a:solidFill>
            <a:latin typeface="Nikosh" panose="02000000000000000000" pitchFamily="2" charset="0"/>
            <a:cs typeface="Nikosh" panose="02000000000000000000" pitchFamily="2" charset="0"/>
          </a:endParaRPr>
        </a:p>
      </dgm:t>
    </dgm:pt>
    <dgm:pt modelId="{8E7668CE-8417-4E42-AFAA-D1C79FACC136}" type="parTrans" cxnId="{C01981D8-8B15-4E50-B01B-0B9993BEF65C}">
      <dgm:prSet/>
      <dgm:spPr/>
      <dgm:t>
        <a:bodyPr/>
        <a:lstStyle/>
        <a:p>
          <a:endParaRPr lang="en-US"/>
        </a:p>
      </dgm:t>
    </dgm:pt>
    <dgm:pt modelId="{B9081AE8-C589-4AE7-8F74-AF273F025132}" type="sibTrans" cxnId="{C01981D8-8B15-4E50-B01B-0B9993BEF65C}">
      <dgm:prSet/>
      <dgm:spPr/>
      <dgm:t>
        <a:bodyPr/>
        <a:lstStyle/>
        <a:p>
          <a:endParaRPr lang="en-US"/>
        </a:p>
      </dgm:t>
    </dgm:pt>
    <dgm:pt modelId="{AC99E503-8DD0-49AF-8218-516D870E5B49}">
      <dgm:prSet phldrT="[Text]"/>
      <dgm:spPr/>
      <dgm:t>
        <a:bodyPr/>
        <a:lstStyle/>
        <a:p>
          <a:r>
            <a:rPr lang="en-US" dirty="0" err="1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বাংলাদেশ</a:t>
          </a:r>
          <a:r>
            <a:rPr lang="en-US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  <a:r>
            <a:rPr lang="en-US" dirty="0" err="1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সার্ভে</a:t>
          </a:r>
          <a:r>
            <a:rPr lang="en-US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  <a:r>
            <a:rPr lang="bn-BD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ইনস্টিটিউট</a:t>
          </a:r>
          <a:r>
            <a:rPr lang="en-US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,</a:t>
          </a:r>
          <a:r>
            <a:rPr lang="en-US" dirty="0" err="1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কুমিল্লা</a:t>
          </a:r>
          <a:endParaRPr lang="en-US" dirty="0">
            <a:solidFill>
              <a:srgbClr val="0000CC"/>
            </a:solidFill>
            <a:latin typeface="Nikosh" panose="02000000000000000000" pitchFamily="2" charset="0"/>
            <a:cs typeface="Nikosh" panose="02000000000000000000" pitchFamily="2" charset="0"/>
          </a:endParaRPr>
        </a:p>
      </dgm:t>
    </dgm:pt>
    <dgm:pt modelId="{89EDBC17-2ABE-4DC1-979E-6A3DABC6C706}" type="parTrans" cxnId="{FE840DE8-CD52-4838-B7EC-70CDE57CF976}">
      <dgm:prSet/>
      <dgm:spPr/>
      <dgm:t>
        <a:bodyPr/>
        <a:lstStyle/>
        <a:p>
          <a:endParaRPr lang="en-US"/>
        </a:p>
      </dgm:t>
    </dgm:pt>
    <dgm:pt modelId="{33931EEF-443D-43E5-905E-FF6960BEFD96}" type="sibTrans" cxnId="{FE840DE8-CD52-4838-B7EC-70CDE57CF976}">
      <dgm:prSet/>
      <dgm:spPr/>
      <dgm:t>
        <a:bodyPr/>
        <a:lstStyle/>
        <a:p>
          <a:endParaRPr lang="en-US"/>
        </a:p>
      </dgm:t>
    </dgm:pt>
    <dgm:pt modelId="{5F9F7354-713E-4FA5-9E33-78AAE69BB34B}" type="pres">
      <dgm:prSet presAssocID="{D292E0C9-DC98-432D-9227-536634706CC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D3C58F-0224-403A-BF09-6DA07DD5EB96}" type="pres">
      <dgm:prSet presAssocID="{D292E0C9-DC98-432D-9227-536634706CC8}" presName="dummyMaxCanvas" presStyleCnt="0">
        <dgm:presLayoutVars/>
      </dgm:prSet>
      <dgm:spPr/>
    </dgm:pt>
    <dgm:pt modelId="{A8FDFB2C-5F1B-4653-92C3-E905AB55242A}" type="pres">
      <dgm:prSet presAssocID="{D292E0C9-DC98-432D-9227-536634706CC8}" presName="ThreeNodes_1" presStyleLbl="node1" presStyleIdx="0" presStyleCnt="3" custScaleX="117536" custScaleY="63535" custLinFactNeighborX="6644" custLinFactNeighborY="-123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7F732-B719-442F-9B79-8CDF128D0B69}" type="pres">
      <dgm:prSet presAssocID="{D292E0C9-DC98-432D-9227-536634706CC8}" presName="ThreeNodes_2" presStyleLbl="node1" presStyleIdx="1" presStyleCnt="3" custScaleX="113263" custScaleY="64154" custLinFactNeighborX="-4804" custLinFactNeighborY="1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247E6F-1095-4D2A-BB26-0A4843B86D92}" type="pres">
      <dgm:prSet presAssocID="{D292E0C9-DC98-432D-9227-536634706CC8}" presName="ThreeNodes_3" presStyleLbl="node1" presStyleIdx="2" presStyleCnt="3" custScaleX="108546" custScaleY="71377" custLinFactNeighborX="-11546" custLinFactNeighborY="158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2123CD-3566-41EB-A18E-F50BCB891FC2}" type="pres">
      <dgm:prSet presAssocID="{D292E0C9-DC98-432D-9227-536634706CC8}" presName="ThreeConn_1-2" presStyleLbl="fgAccFollowNode1" presStyleIdx="0" presStyleCnt="2" custLinFactNeighborX="25878" custLinFactNeighborY="-85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6299D1-8BE1-4CD4-81AA-7667BE9C3869}" type="pres">
      <dgm:prSet presAssocID="{D292E0C9-DC98-432D-9227-536634706CC8}" presName="ThreeConn_2-3" presStyleLbl="fgAccFollowNode1" presStyleIdx="1" presStyleCnt="2" custLinFactNeighborX="-9937" custLinFactNeighborY="112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98F12F-441C-4431-BA14-0415A60A3C62}" type="pres">
      <dgm:prSet presAssocID="{D292E0C9-DC98-432D-9227-536634706CC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02E394-7AEB-48DC-B389-30D7383FE55B}" type="pres">
      <dgm:prSet presAssocID="{D292E0C9-DC98-432D-9227-536634706CC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26BB7-D0FB-412D-916F-86AFFB88FF63}" type="pres">
      <dgm:prSet presAssocID="{D292E0C9-DC98-432D-9227-536634706CC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A88F9D-17F7-4F27-A7D6-ADC4C6B504AC}" srcId="{D292E0C9-DC98-432D-9227-536634706CC8}" destId="{8FFC0A15-5742-4C71-9F19-339B9670C6D6}" srcOrd="0" destOrd="0" parTransId="{D8511298-5DEC-483C-8A0D-B463811A5BA2}" sibTransId="{A74EF1E9-765D-49BA-ABA6-2D64EE28DB97}"/>
    <dgm:cxn modelId="{A65BEADC-85B8-4818-B611-26663891B400}" type="presOf" srcId="{D292E0C9-DC98-432D-9227-536634706CC8}" destId="{5F9F7354-713E-4FA5-9E33-78AAE69BB34B}" srcOrd="0" destOrd="0" presId="urn:microsoft.com/office/officeart/2005/8/layout/vProcess5"/>
    <dgm:cxn modelId="{FE840DE8-CD52-4838-B7EC-70CDE57CF976}" srcId="{D292E0C9-DC98-432D-9227-536634706CC8}" destId="{AC99E503-8DD0-49AF-8218-516D870E5B49}" srcOrd="2" destOrd="0" parTransId="{89EDBC17-2ABE-4DC1-979E-6A3DABC6C706}" sibTransId="{33931EEF-443D-43E5-905E-FF6960BEFD96}"/>
    <dgm:cxn modelId="{5DE55954-87AB-40FF-A6D6-9972BAB27151}" type="presOf" srcId="{8FFC0A15-5742-4C71-9F19-339B9670C6D6}" destId="{A8FDFB2C-5F1B-4653-92C3-E905AB55242A}" srcOrd="0" destOrd="0" presId="urn:microsoft.com/office/officeart/2005/8/layout/vProcess5"/>
    <dgm:cxn modelId="{B49BBFF9-A520-4982-93C7-B5B7D25664F5}" type="presOf" srcId="{2E671C05-B93F-4A6E-A1C2-91AFBABC9C14}" destId="{1907F732-B719-442F-9B79-8CDF128D0B69}" srcOrd="0" destOrd="0" presId="urn:microsoft.com/office/officeart/2005/8/layout/vProcess5"/>
    <dgm:cxn modelId="{4C55129A-2120-4954-966A-2905D1FBDF9E}" type="presOf" srcId="{AC99E503-8DD0-49AF-8218-516D870E5B49}" destId="{83247E6F-1095-4D2A-BB26-0A4843B86D92}" srcOrd="0" destOrd="0" presId="urn:microsoft.com/office/officeart/2005/8/layout/vProcess5"/>
    <dgm:cxn modelId="{3818B9B7-8F73-4316-867E-C3420908A508}" type="presOf" srcId="{8FFC0A15-5742-4C71-9F19-339B9670C6D6}" destId="{F298F12F-441C-4431-BA14-0415A60A3C62}" srcOrd="1" destOrd="0" presId="urn:microsoft.com/office/officeart/2005/8/layout/vProcess5"/>
    <dgm:cxn modelId="{C01981D8-8B15-4E50-B01B-0B9993BEF65C}" srcId="{D292E0C9-DC98-432D-9227-536634706CC8}" destId="{2E671C05-B93F-4A6E-A1C2-91AFBABC9C14}" srcOrd="1" destOrd="0" parTransId="{8E7668CE-8417-4E42-AFAA-D1C79FACC136}" sibTransId="{B9081AE8-C589-4AE7-8F74-AF273F025132}"/>
    <dgm:cxn modelId="{341016A2-0B5F-45DB-9A2F-2C357AC4E40C}" type="presOf" srcId="{B9081AE8-C589-4AE7-8F74-AF273F025132}" destId="{A26299D1-8BE1-4CD4-81AA-7667BE9C3869}" srcOrd="0" destOrd="0" presId="urn:microsoft.com/office/officeart/2005/8/layout/vProcess5"/>
    <dgm:cxn modelId="{114F5DC5-754D-4DFF-B174-B2DF181B634A}" type="presOf" srcId="{2E671C05-B93F-4A6E-A1C2-91AFBABC9C14}" destId="{6F02E394-7AEB-48DC-B389-30D7383FE55B}" srcOrd="1" destOrd="0" presId="urn:microsoft.com/office/officeart/2005/8/layout/vProcess5"/>
    <dgm:cxn modelId="{8FA309E1-72AF-45D3-8E9D-EA0507D128A6}" type="presOf" srcId="{AC99E503-8DD0-49AF-8218-516D870E5B49}" destId="{9A126BB7-D0FB-412D-916F-86AFFB88FF63}" srcOrd="1" destOrd="0" presId="urn:microsoft.com/office/officeart/2005/8/layout/vProcess5"/>
    <dgm:cxn modelId="{941884EA-2A4F-42A2-A49D-99A444DFCBE4}" type="presOf" srcId="{A74EF1E9-765D-49BA-ABA6-2D64EE28DB97}" destId="{D12123CD-3566-41EB-A18E-F50BCB891FC2}" srcOrd="0" destOrd="0" presId="urn:microsoft.com/office/officeart/2005/8/layout/vProcess5"/>
    <dgm:cxn modelId="{716F45E7-986D-497F-9805-8AEEF534E970}" type="presParOf" srcId="{5F9F7354-713E-4FA5-9E33-78AAE69BB34B}" destId="{3CD3C58F-0224-403A-BF09-6DA07DD5EB96}" srcOrd="0" destOrd="0" presId="urn:microsoft.com/office/officeart/2005/8/layout/vProcess5"/>
    <dgm:cxn modelId="{0BB40AB4-0B1D-4F74-A9B3-8D2645488BD4}" type="presParOf" srcId="{5F9F7354-713E-4FA5-9E33-78AAE69BB34B}" destId="{A8FDFB2C-5F1B-4653-92C3-E905AB55242A}" srcOrd="1" destOrd="0" presId="urn:microsoft.com/office/officeart/2005/8/layout/vProcess5"/>
    <dgm:cxn modelId="{2C769FA2-CAD3-4416-8CAD-BE2E32FDC89F}" type="presParOf" srcId="{5F9F7354-713E-4FA5-9E33-78AAE69BB34B}" destId="{1907F732-B719-442F-9B79-8CDF128D0B69}" srcOrd="2" destOrd="0" presId="urn:microsoft.com/office/officeart/2005/8/layout/vProcess5"/>
    <dgm:cxn modelId="{DA6AFD80-E412-45AF-84E9-BE4615FC4AC4}" type="presParOf" srcId="{5F9F7354-713E-4FA5-9E33-78AAE69BB34B}" destId="{83247E6F-1095-4D2A-BB26-0A4843B86D92}" srcOrd="3" destOrd="0" presId="urn:microsoft.com/office/officeart/2005/8/layout/vProcess5"/>
    <dgm:cxn modelId="{D5E605B4-1531-4EA4-B2EB-8AFB68BCD91F}" type="presParOf" srcId="{5F9F7354-713E-4FA5-9E33-78AAE69BB34B}" destId="{D12123CD-3566-41EB-A18E-F50BCB891FC2}" srcOrd="4" destOrd="0" presId="urn:microsoft.com/office/officeart/2005/8/layout/vProcess5"/>
    <dgm:cxn modelId="{3326FBD7-4B36-4D5D-8FC0-096C7ED9DE64}" type="presParOf" srcId="{5F9F7354-713E-4FA5-9E33-78AAE69BB34B}" destId="{A26299D1-8BE1-4CD4-81AA-7667BE9C3869}" srcOrd="5" destOrd="0" presId="urn:microsoft.com/office/officeart/2005/8/layout/vProcess5"/>
    <dgm:cxn modelId="{0F58FEA7-4AC1-4F35-9C8F-472843EE592C}" type="presParOf" srcId="{5F9F7354-713E-4FA5-9E33-78AAE69BB34B}" destId="{F298F12F-441C-4431-BA14-0415A60A3C62}" srcOrd="6" destOrd="0" presId="urn:microsoft.com/office/officeart/2005/8/layout/vProcess5"/>
    <dgm:cxn modelId="{532D36CB-F6EC-404B-AE29-3A8E8A4E3214}" type="presParOf" srcId="{5F9F7354-713E-4FA5-9E33-78AAE69BB34B}" destId="{6F02E394-7AEB-48DC-B389-30D7383FE55B}" srcOrd="7" destOrd="0" presId="urn:microsoft.com/office/officeart/2005/8/layout/vProcess5"/>
    <dgm:cxn modelId="{560FCC71-7AC7-442A-BB50-F36CFA11D3D2}" type="presParOf" srcId="{5F9F7354-713E-4FA5-9E33-78AAE69BB34B}" destId="{9A126BB7-D0FB-412D-916F-86AFFB88FF6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9132F-924F-4F85-B8FB-1B835B31D460}">
      <dsp:nvSpPr>
        <dsp:cNvPr id="0" name=""/>
        <dsp:cNvSpPr/>
      </dsp:nvSpPr>
      <dsp:spPr>
        <a:xfrm>
          <a:off x="0" y="0"/>
          <a:ext cx="3511826" cy="471805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921C3-60D2-48E4-82E6-81CD26B3F712}">
      <dsp:nvSpPr>
        <dsp:cNvPr id="0" name=""/>
        <dsp:cNvSpPr/>
      </dsp:nvSpPr>
      <dsp:spPr>
        <a:xfrm>
          <a:off x="1755913" y="474339"/>
          <a:ext cx="2282686" cy="11168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2900" kern="1200" dirty="0" smtClean="0">
              <a:latin typeface="Nikosh" panose="02000000000000000000" pitchFamily="2" charset="0"/>
              <a:cs typeface="Nikosh" panose="02000000000000000000" pitchFamily="2" charset="0"/>
            </a:rPr>
            <a:t>ডিপ্লোমা ইন ইঞ্জিঃ</a:t>
          </a:r>
          <a:endParaRPr lang="en-US" sz="2900" kern="1200" dirty="0">
            <a:latin typeface="Nikosh" panose="02000000000000000000" pitchFamily="2" charset="0"/>
            <a:cs typeface="Nikosh" panose="02000000000000000000" pitchFamily="2" charset="0"/>
          </a:endParaRPr>
        </a:p>
      </dsp:txBody>
      <dsp:txXfrm>
        <a:off x="1810433" y="528859"/>
        <a:ext cx="2173646" cy="1007810"/>
      </dsp:txXfrm>
    </dsp:sp>
    <dsp:sp modelId="{42FC6C6A-36DF-4E48-8DA4-C2EF1F87CE8D}">
      <dsp:nvSpPr>
        <dsp:cNvPr id="0" name=""/>
        <dsp:cNvSpPr/>
      </dsp:nvSpPr>
      <dsp:spPr>
        <a:xfrm>
          <a:off x="1755913" y="1730796"/>
          <a:ext cx="2282686" cy="11168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2900" kern="1200" dirty="0" smtClean="0">
              <a:latin typeface="Nikosh" panose="02000000000000000000" pitchFamily="2" charset="0"/>
              <a:cs typeface="Nikosh" panose="02000000000000000000" pitchFamily="2" charset="0"/>
            </a:rPr>
            <a:t>সকল টেকনোলজি</a:t>
          </a:r>
          <a:endParaRPr lang="en-US" sz="2900" kern="1200" dirty="0">
            <a:latin typeface="Nikosh" panose="02000000000000000000" pitchFamily="2" charset="0"/>
            <a:cs typeface="Nikosh" panose="02000000000000000000" pitchFamily="2" charset="0"/>
          </a:endParaRPr>
        </a:p>
      </dsp:txBody>
      <dsp:txXfrm>
        <a:off x="1810433" y="1785316"/>
        <a:ext cx="2173646" cy="1007810"/>
      </dsp:txXfrm>
    </dsp:sp>
    <dsp:sp modelId="{B513D4AB-DBD7-44FE-B961-B8BDBF810633}">
      <dsp:nvSpPr>
        <dsp:cNvPr id="0" name=""/>
        <dsp:cNvSpPr/>
      </dsp:nvSpPr>
      <dsp:spPr>
        <a:xfrm>
          <a:off x="1755913" y="2987253"/>
          <a:ext cx="2282686" cy="11168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2900" kern="1200" dirty="0" smtClean="0"/>
            <a:t>২য় </a:t>
          </a:r>
          <a:r>
            <a:rPr lang="bn-BD" sz="2900" kern="1200" dirty="0" smtClean="0">
              <a:latin typeface="Nikosh" panose="02000000000000000000" pitchFamily="2" charset="0"/>
              <a:cs typeface="Nikosh" panose="02000000000000000000" pitchFamily="2" charset="0"/>
            </a:rPr>
            <a:t>পর্ব</a:t>
          </a:r>
          <a:endParaRPr lang="en-US" sz="2900" kern="1200" dirty="0">
            <a:latin typeface="Nikosh" panose="02000000000000000000" pitchFamily="2" charset="0"/>
            <a:cs typeface="Nikosh" panose="02000000000000000000" pitchFamily="2" charset="0"/>
          </a:endParaRPr>
        </a:p>
      </dsp:txBody>
      <dsp:txXfrm>
        <a:off x="1810433" y="3041773"/>
        <a:ext cx="2173646" cy="10078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FDFB2C-5F1B-4653-92C3-E905AB55242A}">
      <dsp:nvSpPr>
        <dsp:cNvPr id="0" name=""/>
        <dsp:cNvSpPr/>
      </dsp:nvSpPr>
      <dsp:spPr>
        <a:xfrm>
          <a:off x="3812" y="76199"/>
          <a:ext cx="4034787" cy="826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অজিত</a:t>
          </a:r>
          <a:r>
            <a:rPr lang="en-US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  <a:r>
            <a:rPr lang="en-US" sz="1900" kern="1200" dirty="0" err="1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কুমার</a:t>
          </a:r>
          <a:r>
            <a:rPr lang="en-US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  <a:r>
            <a:rPr lang="en-US" sz="1900" kern="120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দেবনাথ</a:t>
          </a:r>
          <a:endParaRPr lang="en-US" sz="1900" kern="1200" dirty="0">
            <a:solidFill>
              <a:srgbClr val="0000CC"/>
            </a:solidFill>
            <a:latin typeface="Nikosh" panose="02000000000000000000" pitchFamily="2" charset="0"/>
            <a:cs typeface="Nikosh" panose="02000000000000000000" pitchFamily="2" charset="0"/>
          </a:endParaRPr>
        </a:p>
      </dsp:txBody>
      <dsp:txXfrm>
        <a:off x="28024" y="100411"/>
        <a:ext cx="2425734" cy="778239"/>
      </dsp:txXfrm>
    </dsp:sp>
    <dsp:sp modelId="{1907F732-B719-442F-9B79-8CDF128D0B69}">
      <dsp:nvSpPr>
        <dsp:cNvPr id="0" name=""/>
        <dsp:cNvSpPr/>
      </dsp:nvSpPr>
      <dsp:spPr>
        <a:xfrm>
          <a:off x="0" y="1752597"/>
          <a:ext cx="3888103" cy="834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  <a:r>
            <a:rPr lang="en-US" sz="1900" kern="1200" dirty="0" err="1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চিফ</a:t>
          </a:r>
          <a:r>
            <a:rPr lang="en-US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  <a:r>
            <a:rPr lang="bn-BD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ইন্সট্রাক্টর</a:t>
          </a:r>
          <a:r>
            <a:rPr lang="en-US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(নন</a:t>
          </a:r>
          <a:r>
            <a:rPr lang="en-US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-</a:t>
          </a:r>
          <a:r>
            <a:rPr lang="bn-BD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টেক</a:t>
          </a:r>
          <a:r>
            <a:rPr lang="en-US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)</a:t>
          </a:r>
          <a:endParaRPr lang="en-US" sz="1900" kern="1200" dirty="0">
            <a:solidFill>
              <a:srgbClr val="0000CC"/>
            </a:solidFill>
            <a:latin typeface="Nikosh" panose="02000000000000000000" pitchFamily="2" charset="0"/>
            <a:cs typeface="Nikosh" panose="02000000000000000000" pitchFamily="2" charset="0"/>
          </a:endParaRPr>
        </a:p>
      </dsp:txBody>
      <dsp:txXfrm>
        <a:off x="24448" y="1777045"/>
        <a:ext cx="2538246" cy="785821"/>
      </dsp:txXfrm>
    </dsp:sp>
    <dsp:sp modelId="{83247E6F-1095-4D2A-BB26-0A4843B86D92}">
      <dsp:nvSpPr>
        <dsp:cNvPr id="0" name=""/>
        <dsp:cNvSpPr/>
      </dsp:nvSpPr>
      <dsp:spPr>
        <a:xfrm>
          <a:off x="139906" y="3408353"/>
          <a:ext cx="3726177" cy="9286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বাংলাদেশ</a:t>
          </a:r>
          <a:r>
            <a:rPr lang="en-US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  <a:r>
            <a:rPr lang="en-US" sz="1900" kern="1200" dirty="0" err="1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সার্ভে</a:t>
          </a:r>
          <a:r>
            <a:rPr lang="en-US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 </a:t>
          </a:r>
          <a:r>
            <a:rPr lang="bn-BD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ইনস্টিটিউট</a:t>
          </a:r>
          <a:r>
            <a:rPr lang="en-US" sz="1900" kern="1200" dirty="0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,</a:t>
          </a:r>
          <a:r>
            <a:rPr lang="en-US" sz="1900" kern="1200" dirty="0" err="1" smtClean="0">
              <a:solidFill>
                <a:srgbClr val="0000CC"/>
              </a:solidFill>
              <a:latin typeface="Nikosh" panose="02000000000000000000" pitchFamily="2" charset="0"/>
              <a:cs typeface="Nikosh" panose="02000000000000000000" pitchFamily="2" charset="0"/>
            </a:rPr>
            <a:t>কুমিল্লা</a:t>
          </a:r>
          <a:endParaRPr lang="en-US" sz="1900" kern="1200" dirty="0">
            <a:solidFill>
              <a:srgbClr val="0000CC"/>
            </a:solidFill>
            <a:latin typeface="Nikosh" panose="02000000000000000000" pitchFamily="2" charset="0"/>
            <a:cs typeface="Nikosh" panose="02000000000000000000" pitchFamily="2" charset="0"/>
          </a:endParaRPr>
        </a:p>
      </dsp:txBody>
      <dsp:txXfrm>
        <a:off x="167107" y="3435554"/>
        <a:ext cx="2424995" cy="874294"/>
      </dsp:txXfrm>
    </dsp:sp>
    <dsp:sp modelId="{D12123CD-3566-41EB-A18E-F50BCB891FC2}">
      <dsp:nvSpPr>
        <dsp:cNvPr id="0" name=""/>
        <dsp:cNvSpPr/>
      </dsp:nvSpPr>
      <dsp:spPr>
        <a:xfrm>
          <a:off x="2883094" y="914403"/>
          <a:ext cx="845724" cy="8457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3073382" y="914403"/>
        <a:ext cx="465148" cy="636407"/>
      </dsp:txXfrm>
    </dsp:sp>
    <dsp:sp modelId="{A26299D1-8BE1-4CD4-81AA-7667BE9C3869}">
      <dsp:nvSpPr>
        <dsp:cNvPr id="0" name=""/>
        <dsp:cNvSpPr/>
      </dsp:nvSpPr>
      <dsp:spPr>
        <a:xfrm>
          <a:off x="2883092" y="2590803"/>
          <a:ext cx="845724" cy="8457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3073380" y="2590803"/>
        <a:ext cx="465148" cy="6364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F53CF10-64CD-469F-ACBF-F3F137A3C940}" type="datetimeFigureOut">
              <a:rPr lang="en-US" smtClean="0"/>
              <a:pPr/>
              <a:t>20-Nov-23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3060" y="228600"/>
            <a:ext cx="9147060" cy="9906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সকলকে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সুস্বাগত</a:t>
            </a:r>
            <a:r>
              <a:rPr lang="bn-BD" dirty="0" smtClean="0">
                <a:solidFill>
                  <a:srgbClr val="FF0000"/>
                </a:solidFill>
              </a:rPr>
              <a:t>           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60" y="1219200"/>
            <a:ext cx="9147060" cy="5638800"/>
          </a:xfrm>
        </p:spPr>
      </p:pic>
    </p:spTree>
    <p:extLst>
      <p:ext uri="{BB962C8B-B14F-4D97-AF65-F5344CB8AC3E}">
        <p14:creationId xmlns:p14="http://schemas.microsoft.com/office/powerpoint/2010/main" val="35164513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n-BD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বাড়ির কাজ(১)</a:t>
            </a:r>
            <a:endParaRPr lang="en-US" b="1" dirty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√</m:t>
                        </m:r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𝐝𝐱</m:t>
                            </m:r>
                          </m:num>
                          <m:den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𝐱</m:t>
                            </m:r>
                            <m:r>
                              <a:rPr lang="en-US" b="1" i="1" smtClean="0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²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bn-BD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006600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f>
                          <m:fPr>
                            <m:ctrlP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sup>
                      <m:e>
                        <m:r>
                          <a:rPr lang="en-US" b="1" i="0" smtClean="0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𝐬𝐢𝐧𝐱𝐝𝐱</m:t>
                        </m:r>
                      </m:e>
                    </m:nary>
                  </m:oMath>
                </a14:m>
                <a:r>
                  <a:rPr lang="en-US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bn-BD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𝐲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dy= </a:t>
                </a:r>
                <a:r>
                  <a:rPr lang="bn-BD" b="1" dirty="0" smtClean="0">
                    <a:solidFill>
                      <a:srgbClr val="0066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𝐞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sup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𝐝𝐱</m:t>
                            </m:r>
                          </m:num>
                          <m:den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</m:den>
                        </m:f>
                      </m:e>
                    </m:nary>
                    <m:r>
                      <a:rPr lang="en-US" b="1" i="1" smtClean="0">
                        <a:solidFill>
                          <a:srgbClr val="0066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bn-BD" b="1" dirty="0" smtClean="0">
                    <a:solidFill>
                      <a:srgbClr val="0066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  <a:endParaRPr lang="en-US" b="1" dirty="0">
                  <a:solidFill>
                    <a:srgbClr val="0066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brk m:alnAt="24"/>
                              </m:rP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m:rPr>
                                <m:brk m:alnAt="24"/>
                              </m:rP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sub>
                      <m:sup>
                        <m:f>
                          <m:fPr>
                            <m:ctrlP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sup>
                      <m:e>
                        <m:r>
                          <a:rPr lang="en-US" b="1" i="0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b="1" i="0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𝐝𝐱</m:t>
                        </m:r>
                      </m:e>
                    </m:nary>
                  </m:oMath>
                </a14:m>
                <a:r>
                  <a:rPr lang="en-US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bn-BD" b="1" dirty="0" smtClean="0">
                    <a:solidFill>
                      <a:srgbClr val="0066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𝟑𝐱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dx= </a:t>
                </a:r>
                <a:r>
                  <a:rPr lang="bn-BD" b="1" dirty="0" smtClean="0">
                    <a:solidFill>
                      <a:srgbClr val="0066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  <m:e>
                        <m:r>
                          <a:rPr lang="en-US" b="1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𝐞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</m:sup>
                        </m:sSup>
                        <m:r>
                          <a:rPr lang="en-US" b="1" i="1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𝒅𝒙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bn-BD" b="1" dirty="0" smtClean="0">
                    <a:solidFill>
                      <a:srgbClr val="0066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  <a:endParaRPr lang="en-US" b="1" dirty="0">
                  <a:solidFill>
                    <a:srgbClr val="0066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srgbClr val="0066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>
                  <a:buFont typeface="Wingdings" pitchFamily="2" charset="2"/>
                  <a:buChar char="q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BIIT (Bogra)\Desktop\3333\4i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46482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5041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bn-BD" b="1" dirty="0" smtClean="0">
                <a:solidFill>
                  <a:srgbClr val="0000CC"/>
                </a:solidFill>
              </a:rPr>
              <a:t>বাড়ির কাজ(২)</a:t>
            </a:r>
            <a:endParaRPr lang="en-US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5334000"/>
              </a:xfrm>
            </p:spPr>
            <p:txBody>
              <a:bodyPr/>
              <a:lstStyle/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bn-BD" b="1" i="1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cs typeface="Times New Roman" pitchFamily="18" charset="0"/>
                  </a:rPr>
                  <a:t>মান নির্ণয় করঃ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</m:sup>
                        </m:sSup>
                      </m:e>
                    </m:nary>
                    <m:rad>
                      <m:radPr>
                        <m:degHide m:val="on"/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⁴</m:t>
                        </m:r>
                      </m:e>
                    </m:rad>
                  </m:oMath>
                </a14:m>
                <a:r>
                  <a:rPr lang="en-US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dx </a:t>
                </a:r>
                <a:endParaRPr lang="en-US" b="1" dirty="0" smtClean="0">
                  <a:solidFill>
                    <a:srgbClr val="00206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box>
                          <m:boxPr>
                            <m:ctrlP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𝒄𝒐𝒔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𝟒</m:t>
                            </m:r>
                          </m:sup>
                        </m:sSup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𝒙𝒅𝒙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srgbClr val="00206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endParaRPr lang="bn-BD" b="1" dirty="0" smtClean="0">
                  <a:solidFill>
                    <a:srgbClr val="00206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ea typeface="+mj-ea"/>
                            <a:cs typeface="+mj-cs"/>
                          </a:rPr>
                          <m:t>𝟎</m:t>
                        </m:r>
                      </m:sub>
                      <m:sup>
                        <m:box>
                          <m:boxPr>
                            <m:ctrlP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+mj-ea"/>
                                    <a:cs typeface="+mj-cs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+mj-cs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+mj-cs"/>
                                  </a:rPr>
                                  <m:t>𝟒</m:t>
                                </m:r>
                              </m:den>
                            </m:f>
                          </m:e>
                        </m:box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  <a:ea typeface="+mj-ea"/>
                                <a:cs typeface="+mj-cs"/>
                              </a:rPr>
                              <m:t>𝒄𝒐𝒔𝒙𝒔𝒊𝒏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  <a:ea typeface="+mj-ea"/>
                                <a:cs typeface="+mj-cs"/>
                              </a:rPr>
                              <m:t>𝟑</m:t>
                            </m:r>
                          </m:sup>
                        </m:sSup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ea typeface="+mj-ea"/>
                            <a:cs typeface="+mj-cs"/>
                          </a:rPr>
                          <m:t>𝒙𝒅𝒙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srgbClr val="002060"/>
                    </a:solidFill>
                    <a:latin typeface="SutonnyMJ" pitchFamily="2" charset="0"/>
                    <a:ea typeface="+mj-ea"/>
                    <a:cs typeface="SutonnyMJ" pitchFamily="2" charset="0"/>
                  </a:rPr>
                  <a:t> </a:t>
                </a:r>
                <a:endParaRPr lang="bn-BD" b="1" dirty="0" smtClean="0">
                  <a:solidFill>
                    <a:srgbClr val="002060"/>
                  </a:solidFill>
                  <a:latin typeface="SutonnyMJ" pitchFamily="2" charset="0"/>
                  <a:ea typeface="+mj-ea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sz="2500" b="1" i="1" spc="-10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500" b="1" i="1" spc="-10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box>
                          <m:boxPr>
                            <m:ctrlPr>
                              <a:rPr lang="en-US" sz="2500" b="1" i="1" spc="-1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2500" b="1" i="1" spc="-1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500" b="1" i="1" spc="-1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sz="2500" b="1" i="1" spc="-1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  <m:e>
                        <m:f>
                          <m:fPr>
                            <m:ctrlPr>
                              <a:rPr lang="en-US" sz="2500" b="1" i="1" spc="-1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500" b="1" i="1" spc="-100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𝒄𝒐𝒔</m:t>
                            </m:r>
                            <m:r>
                              <a:rPr lang="en-US" sz="2500" b="1" i="1" spc="-100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³</m:t>
                            </m:r>
                            <m:r>
                              <a:rPr lang="en-US" sz="2500" b="1" i="1" spc="-100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500" b="1" i="1" spc="-1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500" b="1" i="1" spc="-1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𝒔𝒊𝒏𝒙</m:t>
                                </m:r>
                              </m:e>
                            </m:rad>
                          </m:den>
                        </m:f>
                      </m:e>
                    </m:nary>
                  </m:oMath>
                </a14:m>
                <a:r>
                  <a:rPr lang="en-US" sz="2500" b="1" spc="-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dx </a:t>
                </a:r>
                <a:endParaRPr lang="bn-BD" sz="2500" b="1" spc="-1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𝝅</m:t>
                        </m:r>
                      </m:sup>
                      <m:e>
                        <m: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  <m:r>
                              <a:rPr lang="en-US" b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𝒄𝒐𝒔𝒙</m:t>
                            </m:r>
                            <m:r>
                              <a:rPr lang="bn-BD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 </m:t>
                            </m:r>
                          </m:e>
                        </m:rad>
                      </m:e>
                    </m:nary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sinxdx</a:t>
                </a:r>
                <a:endParaRPr lang="bn-BD" b="1" dirty="0">
                  <a:solidFill>
                    <a:srgbClr val="7030A0"/>
                  </a:solidFill>
                  <a:latin typeface="SutonnyMJ" pitchFamily="2" charset="0"/>
                  <a:cs typeface="Times New Roman" pitchFamily="18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func>
                                  <m:funcPr>
                                    <m:ctrlPr>
                                      <a:rPr lang="en-US" b="1" i="1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US" b="1" i="1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  <a:cs typeface="Times New Roman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>
                                            <a:solidFill>
                                              <a:srgbClr val="7030A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1" i="1">
                                            <a:solidFill>
                                              <a:srgbClr val="7030A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𝒕𝒂𝒏</m:t>
                                        </m:r>
                                      </m:e>
                                      <m:sup>
                                        <m:r>
                                          <a:rPr lang="en-US" b="1" i="1">
                                            <a:solidFill>
                                              <a:srgbClr val="7030A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b="1" i="1">
                                            <a:solidFill>
                                              <a:srgbClr val="7030A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𝟏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US" b="1" i="1">
                                        <a:solidFill>
                                          <a:srgbClr val="7030A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𝒙</m:t>
                                    </m:r>
                                    <m:r>
                                      <a:rPr lang="en-US" b="1">
                                        <a:solidFill>
                                          <a:srgbClr val="7030A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e>
                              <m:sup>
                                <m: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  <m:r>
                              <a:rPr lang="en-US" b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  <m: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²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dx</a:t>
                </a:r>
                <a:endParaRPr lang="en-US" b="1" dirty="0">
                  <a:solidFill>
                    <a:srgbClr val="7030A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solidFill>
                                          <a:srgbClr val="7030A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𝒔𝒊𝒏</m:t>
                                    </m:r>
                                  </m:e>
                                  <m:sup>
                                    <m:r>
                                      <a:rPr lang="en-US" b="1">
                                        <a:solidFill>
                                          <a:srgbClr val="7030A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−</m:t>
                                    </m:r>
                                    <m:r>
                                      <a:rPr lang="en-US" b="1" i="1">
                                        <a:solidFill>
                                          <a:srgbClr val="7030A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𝒙</m:t>
                                </m:r>
                              </m:e>
                            </m:func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 </m:t>
                                </m:r>
                                <m: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  <m:r>
                                  <a:rPr lang="en-US" b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𝒙</m:t>
                                </m:r>
                                <m:r>
                                  <a:rPr lang="en-US" b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²</m:t>
                                </m:r>
                              </m:e>
                            </m:rad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dx</a:t>
                </a:r>
                <a:endParaRPr lang="en-US" b="1" dirty="0">
                  <a:solidFill>
                    <a:srgbClr val="7030A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5334000"/>
              </a:xfrm>
              <a:blipFill rotWithShape="0">
                <a:blip r:embed="rId2"/>
                <a:stretch>
                  <a:fillRect l="-667" t="-9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314" name="Picture 2" descr="C:\Users\BIIT (Bogra)\Desktop\3333\is.jpgs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819400"/>
            <a:ext cx="22860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39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057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9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BIIT (Bogra)\Desktop\3333\3i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86868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71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BD" dirty="0" smtClean="0">
                <a:solidFill>
                  <a:srgbClr val="C0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bn-BD" dirty="0" smtClean="0">
                <a:solidFill>
                  <a:srgbClr val="C0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শিক্ষক পরিচিতি</a:t>
            </a:r>
            <a:endParaRPr lang="en-US" dirty="0">
              <a:solidFill>
                <a:srgbClr val="C00000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26845746"/>
              </p:ext>
            </p:extLst>
          </p:nvPr>
        </p:nvGraphicFramePr>
        <p:xfrm>
          <a:off x="0" y="1752600"/>
          <a:ext cx="4038600" cy="4718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10277418"/>
              </p:ext>
            </p:extLst>
          </p:nvPr>
        </p:nvGraphicFramePr>
        <p:xfrm>
          <a:off x="4660710" y="2057400"/>
          <a:ext cx="4038600" cy="4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6389851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7400" y="8382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2800" dirty="0" smtClean="0">
                <a:solidFill>
                  <a:srgbClr val="C00000"/>
                </a:solidFill>
              </a:rPr>
              <a:t>আজকের আলোচনা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685800" y="2743200"/>
            <a:ext cx="7315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3200" dirty="0" smtClean="0"/>
              <a:t>নি</a:t>
            </a:r>
            <a:r>
              <a:rPr lang="bn-IN" sz="3200" dirty="0" smtClean="0"/>
              <a:t>র্দি</a:t>
            </a:r>
            <a:r>
              <a:rPr lang="bn-BD" sz="3200" dirty="0" smtClean="0"/>
              <a:t>ষ্ট যোগজীকরণ</a:t>
            </a:r>
            <a:r>
              <a:rPr lang="bn-IN" sz="3200" dirty="0" smtClean="0"/>
              <a:t> </a:t>
            </a:r>
            <a:endParaRPr lang="bn-BD" sz="3200" dirty="0" smtClean="0"/>
          </a:p>
          <a:p>
            <a:pPr algn="ctr"/>
            <a:r>
              <a:rPr lang="bn-BD" sz="3200" dirty="0" smtClean="0"/>
              <a:t>(Definite Integration)</a:t>
            </a:r>
          </a:p>
          <a:p>
            <a:pPr algn="ctr"/>
            <a:r>
              <a:rPr lang="en-US" sz="3200" dirty="0" err="1" smtClean="0"/>
              <a:t>অধ্যায়</a:t>
            </a:r>
            <a:r>
              <a:rPr lang="en-US" sz="3200" dirty="0" smtClean="0"/>
              <a:t> ১</a:t>
            </a:r>
            <a:r>
              <a:rPr lang="bn-IN" sz="3200" dirty="0" smtClean="0"/>
              <a:t>২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56745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bn-BD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tonnyMJ" pitchFamily="2" charset="0"/>
                <a:cs typeface="SutonnyMJ" pitchFamily="2" charset="0"/>
              </a:rPr>
              <a:t> অতি সংক্ষিপ্ত প্রশ্ন ও উত্তর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utonnyMJ" pitchFamily="2" charset="0"/>
              <a:cs typeface="SutonnyMJ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458200" cy="5715000"/>
              </a:xfrm>
            </p:spPr>
            <p:txBody>
              <a:bodyPr>
                <a:normAutofit lnSpcReduction="10000"/>
              </a:bodyPr>
              <a:lstStyle/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√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²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bn-BD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  <a:endParaRPr lang="en-US" b="1" dirty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bn-BD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√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b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²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latin typeface="SutonnyMJ" pitchFamily="2" charset="0"/>
                    <a:cs typeface="SutonnyMJ" pitchFamily="2" charset="0"/>
                  </a:rPr>
                  <a:t> 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1" i="1" smtClean="0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sSupPr>
                          <m:e>
                            <m:r>
                              <a:rPr lang="en-US" sz="2000" b="1" i="0" smtClean="0">
                                <a:latin typeface="Cambria Math"/>
                                <a:cs typeface="SutonnyMJ" pitchFamily="2" charset="0"/>
                              </a:rPr>
                              <m:t>[ </m:t>
                            </m:r>
                            <m:r>
                              <a:rPr lang="en-US" sz="2000" b="1" i="0" smtClean="0">
                                <a:latin typeface="Cambria Math"/>
                                <a:cs typeface="SutonnyMJ" pitchFamily="2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US" sz="2000" b="1" i="1" smtClean="0">
                                <a:latin typeface="Cambria Math"/>
                                <a:cs typeface="SutonnyMJ" pitchFamily="2" charset="0"/>
                              </a:rPr>
                              <m:t>−</m:t>
                            </m:r>
                            <m:r>
                              <a:rPr lang="en-US" sz="2000" b="1" i="1" smtClean="0">
                                <a:latin typeface="Cambria Math"/>
                                <a:cs typeface="SutonnyMJ" pitchFamily="2" charset="0"/>
                              </a:rPr>
                              <m:t>𝟏</m:t>
                            </m:r>
                          </m:sup>
                        </m:sSup>
                      </m:fName>
                      <m:e>
                        <m:r>
                          <a:rPr lang="en-US" sz="2000" b="1" i="0" smtClean="0">
                            <a:latin typeface="Cambria Math"/>
                            <a:cs typeface="SutonnyMJ" pitchFamily="2" charset="0"/>
                          </a:rPr>
                          <m:t>𝐱</m:t>
                        </m:r>
                        <m:r>
                          <a:rPr lang="en-US" sz="2000" b="1" i="0" smtClean="0">
                            <a:latin typeface="Cambria Math"/>
                            <a:cs typeface="SutonnyMJ" pitchFamily="2" charset="0"/>
                          </a:rPr>
                          <m:t> ]</m:t>
                        </m:r>
                      </m:e>
                    </m:func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000" b="1" i="1" smtClean="0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000" b="1" i="0" smtClean="0">
                              <a:latin typeface="Cambria Math"/>
                              <a:ea typeface="Cambria Math"/>
                              <a:cs typeface="SutonnyMJ" pitchFamily="2" charset="0"/>
                            </a:rPr>
                            <m:t>√</m:t>
                          </m:r>
                          <m:r>
                            <a:rPr lang="en-US" sz="2000" b="1" i="0" smtClean="0">
                              <a:latin typeface="Cambria Math"/>
                              <a:ea typeface="Cambria Math"/>
                              <a:cs typeface="SutonnyMJ" pitchFamily="2" charset="0"/>
                            </a:rPr>
                            <m:t>𝟑</m:t>
                          </m:r>
                        </m:e>
                      </m:mr>
                      <m:mr>
                        <m:e>
                          <m:r>
                            <a:rPr lang="en-US" sz="2000" b="1" i="0" smtClean="0">
                              <a:latin typeface="Cambria Math"/>
                              <a:cs typeface="SutonnyMJ" pitchFamily="2" charset="0"/>
                            </a:rPr>
                            <m:t>𝟎</m:t>
                          </m:r>
                        </m:e>
                      </m:mr>
                    </m:m>
                  </m:oMath>
                </a14:m>
                <a:r>
                  <a:rPr lang="en-US" b="1" dirty="0" smtClean="0">
                    <a:latin typeface="SutonnyMJ" pitchFamily="2" charset="0"/>
                    <a:cs typeface="SutonnyMJ" pitchFamily="2" charset="0"/>
                  </a:rPr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latin typeface="Cambria Math"/>
                                <a:cs typeface="SutonnyMJ" pitchFamily="2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  <a:cs typeface="SutonnyMJ" pitchFamily="2" charset="0"/>
                              </a:rPr>
                              <m:t>−</m:t>
                            </m:r>
                            <m:r>
                              <a:rPr lang="en-US" b="1" i="1" smtClean="0">
                                <a:latin typeface="Cambria Math"/>
                                <a:cs typeface="SutonnyMJ" pitchFamily="2" charset="0"/>
                              </a:rPr>
                              <m:t>𝟏</m:t>
                            </m:r>
                          </m:sup>
                        </m:sSup>
                      </m:fName>
                      <m:e>
                        <m:rad>
                          <m:radPr>
                            <m:degHide m:val="on"/>
                            <m:ctrlPr>
                              <a:rPr lang="en-US" b="1" i="1" smtClean="0">
                                <a:latin typeface="Cambria Math" panose="02040503050406030204" pitchFamily="18" charset="0"/>
                                <a:ea typeface="Cambria Math"/>
                                <a:cs typeface="SutonnyMJ" pitchFamily="2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0" smtClean="0">
                                <a:latin typeface="Cambria Math"/>
                                <a:ea typeface="Cambria Math"/>
                                <a:cs typeface="SutonnyMJ" pitchFamily="2" charset="0"/>
                              </a:rPr>
                              <m:t>𝟑</m:t>
                            </m:r>
                          </m:e>
                        </m:rad>
                        <m:r>
                          <a:rPr lang="en-US" b="1" i="0" smtClean="0">
                            <a:latin typeface="Cambria Math"/>
                            <a:ea typeface="Cambria Math"/>
                            <a:cs typeface="SutonnyMJ" pitchFamily="2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ea typeface="Cambria Math"/>
                                <a:cs typeface="SutonnyMJ" pitchFamily="2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  <a:cs typeface="SutonnyMJ" pitchFamily="2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0" smtClean="0">
                                    <a:latin typeface="Cambria Math"/>
                                    <a:ea typeface="Cambria Math"/>
                                    <a:cs typeface="SutonnyMJ" pitchFamily="2" charset="0"/>
                                  </a:rPr>
                                  <m:t>𝐭𝐚𝐧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/>
                                    <a:ea typeface="Cambria Math"/>
                                    <a:cs typeface="SutonnyMJ" pitchFamily="2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latin typeface="Cambria Math"/>
                                    <a:ea typeface="Cambria Math"/>
                                    <a:cs typeface="SutonnyMJ" pitchFamily="2" charset="0"/>
                                  </a:rPr>
                                  <m:t>𝟏</m:t>
                                </m:r>
                              </m:sup>
                            </m:sSup>
                          </m:fName>
                          <m:e>
                            <m:r>
                              <a:rPr lang="en-US" b="1" i="0" smtClean="0">
                                <a:latin typeface="Cambria Math"/>
                                <a:ea typeface="Cambria Math"/>
                                <a:cs typeface="SutonnyMJ" pitchFamily="2" charset="0"/>
                              </a:rPr>
                              <m:t>𝟎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b="1" dirty="0" smtClean="0">
                    <a:latin typeface="SutonnyMJ" pitchFamily="2" charset="0"/>
                    <a:cs typeface="SutonnyMJ" pitchFamily="2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  <a:ea typeface="Cambria Math"/>
                            <a:cs typeface="SutonnyMJ" pitchFamily="2" charset="0"/>
                          </a:rPr>
                          <m:t>𝝅</m:t>
                        </m:r>
                      </m:num>
                      <m:den>
                        <m:r>
                          <a:rPr lang="en-US" b="1" i="0" smtClean="0">
                            <a:latin typeface="Cambria Math"/>
                            <a:cs typeface="SutonnyMJ" pitchFamily="2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 smtClean="0">
                    <a:latin typeface="SutonnyMJ" pitchFamily="2" charset="0"/>
                    <a:cs typeface="SutonnyMJ" pitchFamily="2" charset="0"/>
                  </a:rPr>
                  <a:t> (</a:t>
                </a:r>
                <a:r>
                  <a:rPr lang="en-US" b="1" dirty="0" err="1" smtClean="0"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f>
                          <m:fPr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l-GR" b="1" i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𝛑</m:t>
                            </m:r>
                          </m:num>
                          <m:den>
                            <m:r>
                              <a:rPr lang="el-GR" b="1" i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sup>
                      <m:e>
                        <m:r>
                          <a:rPr lang="en-US" b="1" i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𝐬𝐢𝐧𝐱𝐝𝐱</m:t>
                        </m:r>
                      </m:e>
                    </m:nary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bn-BD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bn-BD" b="1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f>
                          <m:fPr>
                            <m:ctrlP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sup>
                      <m:e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𝒔𝒊𝒏𝒙𝒅𝒙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[</m:t>
                        </m:r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]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mPr>
                          <m:mr>
                            <m:e>
                              <m:box>
                                <m:boxPr>
                                  <m:ctrlPr>
                                    <a:rPr lang="en-US" b="1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b="1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1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 pitchFamily="18" charset="0"/>
                                        </a:rPr>
                                        <m:t>𝝅</m:t>
                                      </m:r>
                                    </m:num>
                                    <m:den>
                                      <m:r>
                                        <a:rPr lang="en-US" b="1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cs typeface="Times New Roman" pitchFamily="18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box>
                            </m:e>
                          </m:mr>
                          <m:mr>
                            <m:e>
                              <m:r>
                                <a:rPr lang="en-US" b="1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𝟎</m:t>
                              </m:r>
                            </m:e>
                          </m:mr>
                        </m:m>
                      </m:e>
                    </m:func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= - 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uncPr>
                      <m:fNam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𝐜𝐨𝐬</m:t>
                        </m:r>
                      </m:fName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SutonnyMJ" pitchFamily="2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𝟐</m:t>
                            </m:r>
                          </m:den>
                        </m:f>
                      </m:e>
                    </m:func>
                    <m:r>
                      <a:rPr lang="en-US" b="1" i="0" smtClean="0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 −</m:t>
                    </m:r>
                    <m:r>
                      <a:rPr lang="en-US" b="1" i="0" smtClean="0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𝐜𝐨𝐬𝟎</m:t>
                    </m:r>
                    <m:r>
                      <a:rPr lang="en-US" b="1" i="1" smtClean="0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)</m:t>
                    </m:r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= -(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0-1)=1(</a:t>
                </a:r>
                <a:r>
                  <a:rPr lang="en-US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dy= </a:t>
                </a:r>
                <a:r>
                  <a:rPr lang="bn-BD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dy =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𝐲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  <m:r>
                      <a:rPr lang="en-US" b="1" i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]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1" i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b="1" i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e>
                      </m:mr>
                      <m:mr>
                        <m:e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b="1" i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e>
                      </m:mr>
                    </m:m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(1+1)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4.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sSup>
                          <m:sSup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den>
                        </m:f>
                      </m:e>
                    </m:nary>
                    <m:r>
                      <a:rPr lang="en-US" b="1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bn-BD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sSup>
                          <m:sSup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den>
                        </m:f>
                      </m:e>
                    </m:nary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[ </a:t>
                </a:r>
                <a:r>
                  <a:rPr lang="en-US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logx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 </m:t>
                              </m:r>
                              <m:r>
                                <a:rPr lang="en-US" b="1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𝐞</m:t>
                              </m:r>
                            </m:e>
                            <m:sup>
                              <m:r>
                                <a:rPr lang="en-US" b="1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mr>
                      <m:mr>
                        <m:e>
                          <m:r>
                            <a:rPr lang="en-US" b="1" i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e>
                      </m:mr>
                    </m:m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=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loge² - log1 = 2 – 0 = 2 (</a:t>
                </a:r>
                <a:r>
                  <a:rPr lang="en-US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b="1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>
                  <a:buFont typeface="Wingdings" pitchFamily="2" charset="2"/>
                  <a:buChar char="q"/>
                </a:pPr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SutonnyMJ" pitchFamily="2" charset="0"/>
                  <a:cs typeface="SutonnyMJ" pitchFamily="2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458200" cy="5715000"/>
              </a:xfrm>
              <a:blipFill rotWithShape="0">
                <a:blip r:embed="rId2"/>
                <a:stretch>
                  <a:fillRect l="-1081" r="-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692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5638800"/>
              </a:xfrm>
            </p:spPr>
            <p:txBody>
              <a:bodyPr>
                <a:normAutofit lnSpcReduction="10000"/>
              </a:bodyPr>
              <a:lstStyle/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5.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l-GR" b="1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brk m:alnAt="24"/>
                              </m:rPr>
                              <a:rPr lang="el-GR" b="1" i="0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𝛑</m:t>
                            </m:r>
                          </m:num>
                          <m:den>
                            <m:r>
                              <m:rPr>
                                <m:brk m:alnAt="24"/>
                              </m:rPr>
                              <a:rPr lang="el-GR" b="1" i="0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sub>
                      <m:sup>
                        <m:f>
                          <m:fPr>
                            <m:ctrlPr>
                              <a:rPr lang="el-GR" b="1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l-GR" b="1" i="0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𝛑</m:t>
                            </m:r>
                          </m:num>
                          <m:den>
                            <m:r>
                              <a:rPr lang="el-GR" b="1" i="0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sup>
                      <m:e>
                        <m: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𝐝𝐱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err="1" smtClean="0">
                    <a:solidFill>
                      <a:srgbClr val="FF00FF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FF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brk m:alnAt="24"/>
                              </m:rP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m:rPr>
                                <m:brk m:alnAt="24"/>
                              </m:rP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sub>
                      <m:sup>
                        <m:f>
                          <m:fPr>
                            <m:ctrlP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sup>
                      <m:e>
                        <m:r>
                          <a:rPr lang="en-US" b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𝒅𝒙</m:t>
                        </m:r>
                      </m:e>
                    </m:nary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[x]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box>
                            <m:boxPr>
                              <m:ctrlPr>
                                <a:rPr lang="en-US" b="1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1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b="1" i="0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box>
                        </m:e>
                      </m:mr>
                      <m:mr>
                        <m:e>
                          <m:box>
                            <m:boxPr>
                              <m:ctrlPr>
                                <a:rPr lang="en-US" b="1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1" i="0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1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1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b="1" i="0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box>
                        </m:e>
                      </m:mr>
                    </m:m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𝝅</m:t>
                        </m:r>
                      </m:num>
                      <m:den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𝝅</m:t>
                        </m:r>
                      </m:num>
                      <m:den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𝝅</m:t>
                    </m:r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 6.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sub>
                      <m:sup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  <m: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="1" dirty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dx= </a:t>
                </a:r>
                <a:r>
                  <a:rPr lang="en-US" b="1" dirty="0" err="1" smtClean="0">
                    <a:solidFill>
                      <a:srgbClr val="FF00FF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FF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dx= 3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b="1" i="0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1" i="0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𝐚</m:t>
                          </m:r>
                        </m:e>
                      </m:mr>
                      <m:mr>
                        <m:e>
                          <m:box>
                            <m:boxPr>
                              <m:ctrlPr>
                                <a:rPr lang="en-US" b="1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en-US" b="1" i="0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𝐚</m:t>
                              </m:r>
                            </m:e>
                          </m:box>
                        </m:e>
                      </m:mr>
                    </m:m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=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a³ + a³ = 2a³ 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bn-BD" b="1" dirty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  <m:e>
                        <m: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𝐞</m:t>
                            </m:r>
                          </m:e>
                          <m:sup>
                            <m:r>
                              <a:rPr lang="en-US" b="1" i="0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</m:sup>
                        </m:sSup>
                        <m: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𝐝𝐱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err="1" smtClean="0">
                    <a:solidFill>
                      <a:srgbClr val="FF00FF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FF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  <m:e>
                        <m:r>
                          <a:rPr lang="en-US" b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sup>
                        </m:s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𝒅𝒙</m:t>
                        </m:r>
                      </m:e>
                    </m:nary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𝒆</m:t>
                        </m:r>
                      </m:e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1" i="0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e>
                      </m:mr>
                      <m:mr>
                        <m:e>
                          <m:box>
                            <m:boxPr>
                              <m:ctrlPr>
                                <a:rPr lang="en-US" b="1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1" i="0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𝟎</m:t>
                              </m:r>
                            </m:e>
                          </m:box>
                        </m:e>
                      </m:mr>
                    </m:m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𝐞</m:t>
                        </m:r>
                      </m:e>
                      <m:sup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 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𝒆</m:t>
                        </m:r>
                      </m:e>
                      <m:sup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𝟎</m:t>
                        </m:r>
                      </m:sup>
                    </m:sSup>
                    <m:r>
                      <a:rPr lang="en-US" b="1" i="0" smtClean="0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=</m:t>
                    </m:r>
                    <m:sSup>
                      <m:sSup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𝒆</m:t>
                        </m:r>
                      </m:e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-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bn-BD" b="1" dirty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𝒍</m:t>
                        </m:r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𝒐𝒈</m:t>
                        </m:r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𝒍𝒐𝒈</m:t>
                        </m:r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  <m:e>
                        <m:r>
                          <a:rPr lang="en-US" b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sup>
                        </m:sSup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𝒅𝒙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err="1" smtClean="0">
                    <a:solidFill>
                      <a:srgbClr val="FF00FF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FF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𝐥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𝒐𝒈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𝒍𝒐𝒈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  <m:e>
                        <m:r>
                          <a:rPr lang="en-US" b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sup>
                        </m:s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𝐝𝐱</m:t>
                        </m:r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𝒆</m:t>
                        </m:r>
                      </m:e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1" i="0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𝐥</m:t>
                          </m:r>
                          <m:r>
                            <a:rPr lang="en-US" b="1" i="0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𝐨𝐠𝟐</m:t>
                          </m:r>
                        </m:e>
                      </m:mr>
                      <m:mr>
                        <m:e>
                          <m:r>
                            <a:rPr lang="en-US" b="1" i="0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𝐥𝐨𝐠𝟏</m:t>
                          </m:r>
                        </m:e>
                      </m:mr>
                    </m:m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𝒆</m:t>
                        </m:r>
                      </m:e>
                      <m:sup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𝐥𝐨𝐠𝟐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sSupPr>
                      <m:e>
                        <m:r>
                          <a:rPr lang="en-US" b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 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𝒆</m:t>
                        </m:r>
                      </m:e>
                      <m:sup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𝐥𝐨𝐠𝟏</m:t>
                        </m:r>
                      </m:sup>
                    </m:sSup>
                    <m:r>
                      <a:rPr lang="en-US" b="1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=</m:t>
                    </m:r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- </a:t>
                </a:r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1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b="1" dirty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 smtClean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5638800"/>
              </a:xfrm>
              <a:blipFill rotWithShape="0">
                <a:blip r:embed="rId2"/>
                <a:stretch>
                  <a:fillRect l="-1111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C:\Users\BIIT (Bogra)\Desktop\3333\images.jpgf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40962"/>
            <a:ext cx="1524000" cy="535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97577"/>
            <a:ext cx="8229600" cy="990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4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29600" cy="5562600"/>
              </a:xfrm>
            </p:spPr>
            <p:txBody>
              <a:bodyPr>
                <a:normAutofit/>
              </a:bodyPr>
              <a:lstStyle/>
              <a:p>
                <a:pPr>
                  <a:buFont typeface="Wingdings" pitchFamily="2" charset="2"/>
                  <a:buChar char="q"/>
                </a:pPr>
                <a:r>
                  <a:rPr lang="bn-BD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</m:sup>
                        </m:sSup>
                      </m:e>
                    </m:nary>
                    <m:rad>
                      <m:radPr>
                        <m:degHide m:val="on"/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𝟑𝐱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⁴</m:t>
                        </m:r>
                      </m:e>
                    </m:rad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dx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মান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bn-BD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নির্ণয় কর।</a:t>
                </a:r>
                <a:endParaRPr lang="en-US" b="1" dirty="0" smtClean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: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</m:sup>
                        </m:sSup>
                      </m:e>
                    </m:nary>
                    <m:rad>
                      <m:radPr>
                        <m:degHide m:val="on"/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b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⁴</m:t>
                        </m:r>
                      </m:e>
                    </m:rad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dx                       </a:t>
                </a:r>
                <a:r>
                  <a:rPr lang="bn-BD" b="1" dirty="0" smtClean="0">
                    <a:latin typeface="Times New Roman" pitchFamily="18" charset="0"/>
                    <a:cs typeface="Times New Roman" pitchFamily="18" charset="0"/>
                  </a:rPr>
                  <a:t>ধরি,</a:t>
                </a:r>
                <a:endParaRPr lang="en-US" b="1" dirty="0" smtClean="0">
                  <a:solidFill>
                    <a:srgbClr val="0066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sub>
                      <m:sup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𝟒</m:t>
                        </m:r>
                      </m:sup>
                      <m:e>
                        <m:rad>
                          <m:radPr>
                            <m:degHide m:val="on"/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𝐳</m:t>
                            </m:r>
                          </m:e>
                        </m:rad>
                      </m:e>
                    </m:nary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𝐝𝐳</m:t>
                        </m:r>
                      </m:num>
                      <m:den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           z =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00FF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en-US" b="1">
                        <a:solidFill>
                          <a:srgbClr val="FF00FF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b="1" i="1">
                        <a:solidFill>
                          <a:srgbClr val="FF00FF"/>
                        </a:solidFill>
                        <a:latin typeface="Cambria Math"/>
                        <a:cs typeface="Times New Roman" pitchFamily="18" charset="0"/>
                      </a:rPr>
                      <m:t>𝟑</m:t>
                    </m:r>
                    <m:r>
                      <a:rPr lang="en-US" b="1" i="1">
                        <a:solidFill>
                          <a:srgbClr val="FF00FF"/>
                        </a:solidFill>
                        <a:latin typeface="Cambria Math"/>
                        <a:cs typeface="Times New Roman" pitchFamily="18" charset="0"/>
                      </a:rPr>
                      <m:t>𝒙</m:t>
                    </m:r>
                    <m:r>
                      <a:rPr lang="en-US" b="1" i="1">
                        <a:solidFill>
                          <a:srgbClr val="FF00FF"/>
                        </a:solidFill>
                        <a:latin typeface="Cambria Math"/>
                        <a:cs typeface="Times New Roman" pitchFamily="18" charset="0"/>
                      </a:rPr>
                      <m:t>⁴</m:t>
                    </m:r>
                  </m:oMath>
                </a14:m>
                <a:endParaRPr lang="en-US" b="1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  <m:nary>
                      <m:nary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sub>
                      <m:sup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𝟒</m:t>
                        </m:r>
                      </m:sup>
                      <m:e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𝐳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½</m:t>
                        </m:r>
                      </m:e>
                    </m:nary>
                  </m:oMath>
                </a14:m>
                <a:r>
                  <a:rPr lang="en-US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dz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  </a:t>
                </a:r>
                <a:r>
                  <a:rPr lang="en-US" b="1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dz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 = 12x³dx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/>
                        <a:cs typeface="SutonnyMJ" pitchFamily="2" charset="0"/>
                      </a:rPr>
                      <m:t>[ 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sSupPr>
                          <m:e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𝐳</m:t>
                            </m:r>
                          </m:e>
                          <m:sup>
                            <m:box>
                              <m:boxPr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SutonnyMJ" pitchFamily="2" charset="0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US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SutonnyMJ" pitchFamily="2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cs typeface="SutonnyMJ" pitchFamily="2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US" b="1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cs typeface="SutonnyMJ" pitchFamily="2" charset="0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box>
                          </m:sup>
                        </m:sSup>
                      </m:num>
                      <m:den>
                        <m:f>
                          <m:f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𝟐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</m:e>
                      </m:mr>
                      <m:mr>
                        <m:e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e>
                      </m:mr>
                    </m:m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                                     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dirty="0" smtClean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𝐝𝐳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 = x³dx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sSupPr>
                      <m:e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𝟒</m:t>
                        </m:r>
                      </m:e>
                      <m:sup>
                        <m:box>
                          <m:boxPr>
                            <m:ctrlPr>
                              <a:rPr lang="en-US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SutonnyMJ" pitchFamily="2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dirty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SutonnyMJ" pitchFamily="2" charset="0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en-US" b="1" i="1" dirty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SutonnyMJ" pitchFamily="2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</m:sSup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/>
                        <a:cs typeface="SutonnyMJ" pitchFamily="2" charset="0"/>
                      </a:rPr>
                      <m:t> −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/>
                        <a:cs typeface="SutonnyMJ" pitchFamily="2" charset="0"/>
                      </a:rPr>
                      <m:t>𝟏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/>
                        <a:cs typeface="SutonnyMJ" pitchFamily="2" charset="0"/>
                      </a:rPr>
                      <m:t>]</m:t>
                    </m:r>
                  </m:oMath>
                </a14:m>
                <a:r>
                  <a:rPr lang="en-US" b="1" dirty="0" smtClean="0">
                    <a:solidFill>
                      <a:srgbClr val="FF00FF"/>
                    </a:solidFill>
                    <a:latin typeface="SutonnyMJ" pitchFamily="2" charset="0"/>
                    <a:cs typeface="SutonnyMJ" pitchFamily="2" charset="0"/>
                  </a:rPr>
                  <a:t>                 </a:t>
                </a:r>
                <a:r>
                  <a:rPr lang="bn-BD" b="1" dirty="0" smtClean="0">
                    <a:solidFill>
                      <a:srgbClr val="FF00FF"/>
                    </a:solidFill>
                    <a:latin typeface="SutonnyMJ" pitchFamily="2" charset="0"/>
                    <a:cs typeface="SutonnyMJ" pitchFamily="2" charset="0"/>
                  </a:rPr>
                  <a:t> লিমিট  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x = 0,</a:t>
                </a:r>
                <a:r>
                  <a:rPr lang="bn-BD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হলে 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z = 1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[ 8 – 1]                                           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x = 1, </a:t>
                </a:r>
                <a:r>
                  <a:rPr lang="bn-BD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হলে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z = 4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5562600"/>
              </a:xfrm>
              <a:blipFill rotWithShape="0">
                <a:blip r:embed="rId2"/>
                <a:stretch>
                  <a:fillRect l="-1111" b="-2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4724400" y="2057400"/>
            <a:ext cx="0" cy="403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86519"/>
            <a:ext cx="8229600" cy="990600"/>
          </a:xfrm>
        </p:spPr>
        <p:txBody>
          <a:bodyPr/>
          <a:lstStyle/>
          <a:p>
            <a:pPr algn="ctr"/>
            <a:r>
              <a:rPr lang="bn-BD" dirty="0" smtClean="0">
                <a:solidFill>
                  <a:srgbClr val="C00000"/>
                </a:solidFill>
              </a:rPr>
              <a:t>সংক্ষিপ্ত প্রশ্ন ও উত্তর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1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52400" y="533400"/>
                <a:ext cx="5791200" cy="6096000"/>
              </a:xfrm>
            </p:spPr>
            <p:txBody>
              <a:bodyPr>
                <a:normAutofit/>
              </a:bodyPr>
              <a:lstStyle/>
              <a:p>
                <a:pPr>
                  <a:buFont typeface="Wingdings" pitchFamily="2" charset="2"/>
                  <a:buChar char="q"/>
                </a:pPr>
                <a:r>
                  <a:rPr lang="bn-BD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func>
                                  <m:func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US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cs typeface="Times New Roman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 i="0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1" i="0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𝐭𝐚𝐧</m:t>
                                        </m:r>
                                      </m:e>
                                      <m:sup>
                                        <m:r>
                                          <a:rPr lang="en-US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𝟏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𝐱</m:t>
                                    </m:r>
                                    <m: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e>
                              <m:sup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²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dx</a:t>
                </a:r>
                <a:r>
                  <a:rPr lang="bn-BD" b="1" dirty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এর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মান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নির্ণয়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কর</a:t>
                </a:r>
                <a:endParaRPr lang="en-US" b="1" dirty="0" smtClean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সমাধান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: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func>
                                  <m:funcPr>
                                    <m:ctrlPr>
                                      <a:rPr lang="en-US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US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cs typeface="Times New Roman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1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𝒕𝒂𝒏</m:t>
                                        </m:r>
                                      </m:e>
                                      <m:sup>
                                        <m:r>
                                          <a:rPr lang="en-US" b="1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b="1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𝟏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US" b="1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𝐱</m:t>
                                    </m:r>
                                    <m:r>
                                      <a:rPr lang="en-US" b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e>
                              <m:sup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  <m:r>
                              <a:rPr lang="en-US" b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²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dx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=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box>
                          <m:box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𝟒</m:t>
                                </m:r>
                              </m:den>
                            </m:f>
                          </m:e>
                        </m:box>
                      </m:sup>
                      <m: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𝐳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²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dz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=  [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𝐳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 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mPr>
                      <m:mr>
                        <m:e>
                          <m:box>
                            <m:boxPr>
                              <m:ctrlPr>
                                <a:rPr lang="en-US" b="1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SutonnyMJ" pitchFamily="2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1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SutonnyMJ" pitchFamily="2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SutonnyMJ" pitchFamily="2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b="1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SutonnyMJ" pitchFamily="2" charset="0"/>
                                    </a:rPr>
                                    <m:t>𝟒</m:t>
                                  </m:r>
                                </m:den>
                              </m:f>
                            </m:e>
                          </m:box>
                        </m:e>
                      </m:mr>
                      <m:mr>
                        <m:e>
                          <m: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SutonnyMJ" pitchFamily="2" charset="0"/>
                            </a:rPr>
                            <m:t>𝟎</m:t>
                          </m:r>
                        </m:e>
                      </m:mr>
                    </m:m>
                  </m:oMath>
                </a14:m>
                <a:endParaRPr lang="en-US" b="1" dirty="0" smtClean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    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[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𝝅</m:t>
                        </m:r>
                      </m:num>
                      <m:den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𝟒</m:t>
                        </m:r>
                      </m:den>
                    </m:f>
                    <m:r>
                      <a:rPr lang="en-US" b="1" i="0" smtClean="0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)</m:t>
                    </m:r>
                    <m:r>
                      <a:rPr lang="en-US" b="1" i="1" smtClean="0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³</m:t>
                    </m:r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- 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0 ]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[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𝝅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³</m:t>
                        </m:r>
                      </m:num>
                      <m:den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𝟔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]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      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𝝅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³</m:t>
                        </m:r>
                      </m:num>
                      <m:den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𝟏𝟗𝟐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b="1" dirty="0" smtClean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52400" y="533400"/>
                <a:ext cx="5791200" cy="6096000"/>
              </a:xfrm>
              <a:blipFill rotWithShape="0">
                <a:blip r:embed="rId2"/>
                <a:stretch>
                  <a:fillRect l="-2105" b="-9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200" y="1673352"/>
                <a:ext cx="2819400" cy="3736848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ধরি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,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      z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sup>
                        </m:sSup>
                      </m:fName>
                      <m:e>
                        <m:r>
                          <a:rPr lang="en-US" b="1" i="0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</m:e>
                    </m:func>
                  </m:oMath>
                </a14:m>
                <a:endParaRPr lang="en-US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dz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b="1" i="0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b="1" i="0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dx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 smtClean="0">
                    <a:solidFill>
                      <a:srgbClr val="00B050"/>
                    </a:solidFill>
                    <a:latin typeface="SutonnyMJ" pitchFamily="2" charset="0"/>
                    <a:cs typeface="Times New Roman" pitchFamily="18" charset="0"/>
                  </a:rPr>
                  <a:t>লিমিট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0, z = 0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        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x = 1</a:t>
                </a:r>
                <a:r>
                  <a:rPr lang="en-US" sz="24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, 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B05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sz="2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200" y="1673352"/>
                <a:ext cx="2819400" cy="3736848"/>
              </a:xfrm>
              <a:blipFill rotWithShape="0">
                <a:blip r:embed="rId3"/>
                <a:stretch>
                  <a:fillRect l="-4545" t="-1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5334000" y="1828800"/>
            <a:ext cx="0" cy="3352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 descr="C:\Users\BIIT (Bogra)\Desktop\3333\images.jpg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562600"/>
            <a:ext cx="2362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25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76200" y="457200"/>
                <a:ext cx="5562600" cy="5934456"/>
              </a:xfrm>
            </p:spPr>
            <p:txBody>
              <a:bodyPr/>
              <a:lstStyle/>
              <a:p>
                <a:pPr>
                  <a:buFont typeface="Wingdings" pitchFamily="2" charset="2"/>
                  <a:buChar char="q"/>
                </a:pPr>
                <a:r>
                  <a:rPr lang="bn-BD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11.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𝐬𝐢𝐧</m:t>
                                    </m:r>
                                  </m:e>
                                  <m:sup>
                                    <m: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−</m:t>
                                    </m:r>
                                    <m: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𝐱</m:t>
                                </m:r>
                              </m:e>
                            </m:func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 </m:t>
                                </m:r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𝐱</m:t>
                                </m:r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²</m:t>
                                </m:r>
                              </m:e>
                            </m:rad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dx</a:t>
                </a:r>
                <a:r>
                  <a:rPr lang="bn-BD" b="1" dirty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মান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নির্ণয়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কর</a:t>
                </a:r>
                <a:endParaRPr lang="en-US" b="1" dirty="0" smtClean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সমাধানঃ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𝒔𝒊𝒏</m:t>
                                    </m:r>
                                  </m:e>
                                  <m:sup>
                                    <m:r>
                                      <a:rPr lang="en-US" b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−</m:t>
                                    </m:r>
                                    <m:r>
                                      <a:rPr lang="en-US" b="1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𝒙</m:t>
                                </m:r>
                              </m:e>
                            </m:func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 </m:t>
                                </m:r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  <m:r>
                                  <a:rPr lang="en-US" b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𝐱</m:t>
                                </m:r>
                                <m:r>
                                  <a:rPr lang="en-US" b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²</m:t>
                                </m:r>
                              </m:e>
                            </m:rad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dx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   =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box>
                          <m:box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  <m: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𝐳</m:t>
                        </m:r>
                      </m:e>
                    </m:nary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dz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   =  [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𝐳</m:t>
                        </m:r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²</m:t>
                        </m:r>
                      </m:num>
                      <m:den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box>
                            <m:boxPr>
                              <m:ctrlPr>
                                <a:rPr lang="en-US" b="1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1" i="1" dirty="0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dirty="0" smtClean="0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b="1" i="1" dirty="0" smtClean="0">
                                      <a:latin typeface="Cambria Math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box>
                        </m:e>
                      </m:mr>
                      <m:mr>
                        <m:e>
                          <m:r>
                            <a:rPr lang="en-US" b="1" i="1" dirty="0" smtClean="0"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</m:e>
                      </m:mr>
                    </m:m>
                  </m:oMath>
                </a14:m>
                <a:endParaRPr lang="en-US" b="1" dirty="0" smtClean="0"/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[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)²  - 0 ]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𝝅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²</m:t>
                        </m:r>
                      </m:num>
                      <m:den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76200" y="457200"/>
                <a:ext cx="5562600" cy="5934456"/>
              </a:xfrm>
              <a:blipFill rotWithShape="0">
                <a:blip r:embed="rId2"/>
                <a:stretch>
                  <a:fillRect l="-2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867400" y="1905000"/>
                <a:ext cx="3200400" cy="3581400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ধরি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,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z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0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sup>
                        </m:sSup>
                      </m:fName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dz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  <m:r>
                              <a:rPr lang="en-US" sz="2400" b="1" i="0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  <m: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²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dx</a:t>
                </a:r>
                <a:endPara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 smtClean="0">
                    <a:solidFill>
                      <a:srgbClr val="00B050"/>
                    </a:solidFill>
                    <a:latin typeface="SutonnyMJ" pitchFamily="2" charset="0"/>
                    <a:cs typeface="Times New Roman" pitchFamily="18" charset="0"/>
                  </a:rPr>
                  <a:t>লিমিট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0, z = 0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           x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1</a:t>
                </a:r>
                <a:r>
                  <a:rPr lang="en-US" sz="24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,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z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867400" y="1905000"/>
                <a:ext cx="3200400" cy="3581400"/>
              </a:xfrm>
              <a:blipFill rotWithShape="0">
                <a:blip r:embed="rId3"/>
                <a:stretch>
                  <a:fillRect l="-3048" t="-13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5791200" y="1905000"/>
            <a:ext cx="0" cy="3581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4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76200" y="762000"/>
                <a:ext cx="5486400" cy="5629656"/>
              </a:xfrm>
            </p:spPr>
            <p:txBody>
              <a:bodyPr/>
              <a:lstStyle/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12.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𝐥𝐨𝐠𝟐</m:t>
                        </m:r>
                      </m:sup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𝐞</m:t>
                                </m:r>
                              </m:e>
                              <m:sup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</m:sup>
                            </m:sSup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𝐝𝐱</m:t>
                            </m:r>
                          </m:num>
                          <m:den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𝐞</m:t>
                                </m:r>
                              </m:e>
                              <m:sup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মান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নির্ণয়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কর</a:t>
                </a:r>
                <a:endParaRPr lang="en-US" b="1" dirty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err="1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: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𝒍𝒐𝒈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sup>
                            </m:sSup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b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en-US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=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𝒅𝒛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𝒛</m:t>
                            </m:r>
                          </m:den>
                        </m:f>
                      </m:e>
                    </m:nary>
                  </m:oMath>
                </a14:m>
                <a:endParaRPr lang="en-US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=   [ </a:t>
                </a:r>
                <a:r>
                  <a:rPr lang="en-US" b="1" dirty="0" err="1" smtClean="0">
                    <a:latin typeface="Times New Roman" pitchFamily="18" charset="0"/>
                    <a:cs typeface="Times New Roman" pitchFamily="18" charset="0"/>
                  </a:rPr>
                  <a:t>logz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b="1" i="0" smtClean="0"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e>
                      </m:mr>
                      <m:mr>
                        <m:e>
                          <m:r>
                            <a:rPr lang="en-US" sz="2400" b="1" i="0" smtClean="0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e>
                      </m:mr>
                    </m:m>
                  </m:oMath>
                </a14:m>
                <a:endParaRPr lang="en-US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=   log3 – log2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=   log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76200" y="762000"/>
                <a:ext cx="5486400" cy="5629656"/>
              </a:xfrm>
              <a:blipFill rotWithShape="0">
                <a:blip r:embed="rId2"/>
                <a:stretch>
                  <a:fillRect l="-2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638800" y="1673352"/>
                <a:ext cx="3429000" cy="3889248"/>
              </a:xfrm>
            </p:spPr>
            <p:txBody>
              <a:bodyPr/>
              <a:lstStyle/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ধরি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,</a:t>
                </a:r>
                <a:endParaRPr lang="en-US" sz="2400" b="1" dirty="0">
                  <a:solidFill>
                    <a:srgbClr val="00B05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z =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B050"/>
                        </a:solidFill>
                        <a:latin typeface="Cambria Math"/>
                      </a:rPr>
                      <m:t>𝟏</m:t>
                    </m:r>
                    <m:r>
                      <a:rPr lang="en-US" sz="2400" b="1">
                        <a:solidFill>
                          <a:srgbClr val="00B050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𝒙</m:t>
                        </m:r>
                      </m:sup>
                    </m:sSup>
                  </m:oMath>
                </a14:m>
                <a:endParaRPr lang="en-US" sz="2400" b="1" dirty="0" smtClean="0">
                  <a:solidFill>
                    <a:srgbClr val="00B050"/>
                  </a:solidFill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dz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𝒙</m:t>
                        </m:r>
                      </m:sup>
                    </m:sSup>
                    <m:r>
                      <a:rPr lang="en-US" sz="2400" b="1" i="1">
                        <a:solidFill>
                          <a:srgbClr val="00B050"/>
                        </a:solidFill>
                        <a:latin typeface="Cambria Math"/>
                      </a:rPr>
                      <m:t>𝐝𝐱</m:t>
                    </m:r>
                  </m:oMath>
                </a14:m>
                <a:endPara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লিমিট</a:t>
                </a:r>
                <a:endParaRPr lang="en-US" sz="2400" b="1" dirty="0" smtClean="0">
                  <a:solidFill>
                    <a:srgbClr val="00B05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 x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0 , z = 1+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sz="24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=1+1 = 2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x = log2 ,  z =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1+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sz="24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𝐥𝐨𝐠𝟐</m:t>
                        </m:r>
                      </m:sup>
                    </m:sSup>
                  </m:oMath>
                </a14:m>
                <a:endPara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= 1+2 = 3</a:t>
                </a:r>
                <a:endPara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638800" y="1673352"/>
                <a:ext cx="3429000" cy="3889248"/>
              </a:xfrm>
              <a:blipFill rotWithShape="0">
                <a:blip r:embed="rId3"/>
                <a:stretch>
                  <a:fillRect l="-2664" t="-1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5486400" y="1828800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C:\Users\BIIT (Bogra)\Desktop\3333\images.jpgvv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715000"/>
            <a:ext cx="39624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94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854</TotalTime>
  <Words>99</Words>
  <Application>Microsoft Office PowerPoint</Application>
  <PresentationFormat>On-screen Show (4:3)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Cambria Math</vt:lpstr>
      <vt:lpstr>Nikosh</vt:lpstr>
      <vt:lpstr>SutonnyMJ</vt:lpstr>
      <vt:lpstr>Times New Roman</vt:lpstr>
      <vt:lpstr>Vrinda</vt:lpstr>
      <vt:lpstr>Wingdings</vt:lpstr>
      <vt:lpstr>Clarity</vt:lpstr>
      <vt:lpstr>সকলকে সুস্বাগত           </vt:lpstr>
      <vt:lpstr> শিক্ষক পরিচিতি</vt:lpstr>
      <vt:lpstr>PowerPoint Presentation</vt:lpstr>
      <vt:lpstr> অতি সংক্ষিপ্ত প্রশ্ন ও উত্তর</vt:lpstr>
      <vt:lpstr>PowerPoint Presentation</vt:lpstr>
      <vt:lpstr>সংক্ষিপ্ত প্রশ্ন ও উত্তর</vt:lpstr>
      <vt:lpstr>PowerPoint Presentation</vt:lpstr>
      <vt:lpstr>PowerPoint Presentation</vt:lpstr>
      <vt:lpstr>PowerPoint Presentation</vt:lpstr>
      <vt:lpstr>বাড়ির কাজ(১)</vt:lpstr>
      <vt:lpstr>বাড়ির কাজ(২)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Aa¨vq - 15</dc:title>
  <dc:creator>BIIT (Bogra)</dc:creator>
  <cp:lastModifiedBy>Md Anowar Hossain</cp:lastModifiedBy>
  <cp:revision>115</cp:revision>
  <dcterms:created xsi:type="dcterms:W3CDTF">2013-11-15T10:25:39Z</dcterms:created>
  <dcterms:modified xsi:type="dcterms:W3CDTF">2023-11-20T09:24:28Z</dcterms:modified>
</cp:coreProperties>
</file>