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321" r:id="rId3"/>
    <p:sldId id="326" r:id="rId4"/>
    <p:sldId id="324" r:id="rId5"/>
    <p:sldId id="327" r:id="rId6"/>
    <p:sldId id="31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A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 varScale="1">
        <p:scale>
          <a:sx n="110" d="100"/>
          <a:sy n="110" d="100"/>
        </p:scale>
        <p:origin x="16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0C9E51-0244-4811-BD64-A40AC7E2D9CD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4953000"/>
            <a:ext cx="1825142" cy="1725473"/>
          </a:xfrm>
          <a:prstGeom prst="rect">
            <a:avLst/>
          </a:prstGeom>
          <a:noFill/>
        </p:spPr>
      </p:pic>
      <p:grpSp>
        <p:nvGrpSpPr>
          <p:cNvPr id="5" name="Group 4"/>
          <p:cNvGrpSpPr/>
          <p:nvPr/>
        </p:nvGrpSpPr>
        <p:grpSpPr>
          <a:xfrm>
            <a:off x="1066800" y="914400"/>
            <a:ext cx="6400800" cy="3568482"/>
            <a:chOff x="1066800" y="914400"/>
            <a:chExt cx="6400800" cy="3568482"/>
          </a:xfrm>
          <a:effectLst>
            <a:outerShdw blurRad="406400" dist="50800" dir="5400000" algn="ctr" rotWithShape="0">
              <a:srgbClr val="000000">
                <a:alpha val="81000"/>
              </a:srgbClr>
            </a:outerShdw>
          </a:effectLst>
        </p:grpSpPr>
        <p:sp>
          <p:nvSpPr>
            <p:cNvPr id="7" name="TextBox 6"/>
            <p:cNvSpPr txBox="1"/>
            <p:nvPr/>
          </p:nvSpPr>
          <p:spPr>
            <a:xfrm>
              <a:off x="1066800" y="914400"/>
              <a:ext cx="6400800" cy="15696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3200" dirty="0" err="1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বিষয়</a:t>
              </a:r>
              <a:r>
                <a:rPr lang="en-US" sz="3200" dirty="0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:- </a:t>
              </a:r>
              <a:r>
                <a:rPr lang="en-US" sz="3200" dirty="0" err="1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এডভান্স</a:t>
              </a:r>
              <a:r>
                <a:rPr lang="en-US" sz="3200" dirty="0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 </a:t>
              </a:r>
              <a:r>
                <a:rPr lang="en-US" sz="3200" dirty="0" err="1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সার্ভেয়িং</a:t>
              </a:r>
              <a:r>
                <a:rPr lang="en-US" sz="3200" dirty="0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 - ২</a:t>
              </a:r>
            </a:p>
            <a:p>
              <a:pPr algn="ctr"/>
              <a:r>
                <a:rPr lang="en-US" sz="3200" dirty="0" err="1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বিষয়</a:t>
              </a:r>
              <a:r>
                <a:rPr lang="en-US" sz="3200" dirty="0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 </a:t>
              </a:r>
              <a:r>
                <a:rPr lang="en-US" sz="3200" dirty="0" err="1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কোড</a:t>
              </a:r>
              <a:r>
                <a:rPr lang="en-US" sz="3200" dirty="0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 </a:t>
              </a:r>
              <a:r>
                <a:rPr lang="en-US" sz="3200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- </a:t>
              </a:r>
              <a:r>
                <a:rPr lang="en-US" sz="3200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৬৭৮৬২</a:t>
              </a:r>
              <a:endParaRPr lang="en-US" sz="3200" dirty="0" smtClean="0">
                <a:solidFill>
                  <a:srgbClr val="FFC000"/>
                </a:solidFill>
                <a:latin typeface="Nikosh" panose="02000000000000000000" pitchFamily="2" charset="0"/>
                <a:cs typeface="Nikosh" panose="02000000000000000000" pitchFamily="2" charset="0"/>
              </a:endParaRPr>
            </a:p>
            <a:p>
              <a:pPr algn="ctr"/>
              <a:r>
                <a:rPr lang="en-US" sz="3200" dirty="0" err="1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পর্ব</a:t>
              </a:r>
              <a:r>
                <a:rPr lang="en-US" sz="3200" dirty="0" smtClean="0">
                  <a:solidFill>
                    <a:srgbClr val="FFC000"/>
                  </a:solidFill>
                  <a:latin typeface="Nikosh" panose="02000000000000000000" pitchFamily="2" charset="0"/>
                  <a:cs typeface="Nikosh" panose="02000000000000000000" pitchFamily="2" charset="0"/>
                </a:rPr>
                <a:t> - ৬ষ্ঠ </a:t>
              </a:r>
              <a:endParaRPr lang="en-US" sz="3200" dirty="0">
                <a:solidFill>
                  <a:srgbClr val="FFC000"/>
                </a:solidFill>
                <a:latin typeface="Nikosh" panose="02000000000000000000" pitchFamily="2" charset="0"/>
                <a:cs typeface="Nikosh" panose="02000000000000000000" pitchFamily="2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95400" y="2667000"/>
              <a:ext cx="5943600" cy="181588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 smtClean="0"/>
                <a:t>শিক্ষক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পরিচিতি</a:t>
              </a:r>
              <a:r>
                <a:rPr lang="en-US" sz="2800" dirty="0" smtClean="0"/>
                <a:t>:</a:t>
              </a:r>
            </a:p>
            <a:p>
              <a:pPr algn="ctr"/>
              <a:r>
                <a:rPr lang="en-US" sz="2800" dirty="0" err="1" smtClean="0"/>
                <a:t>মোঃ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মোবারক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হোসেন</a:t>
              </a:r>
              <a:endParaRPr lang="en-US" sz="2800" dirty="0" smtClean="0"/>
            </a:p>
            <a:p>
              <a:pPr algn="ctr"/>
              <a:r>
                <a:rPr lang="en-US" sz="2800" dirty="0" err="1" smtClean="0"/>
                <a:t>অধ্যক্ষ</a:t>
              </a:r>
              <a:endParaRPr lang="en-US" sz="2800" dirty="0" smtClean="0"/>
            </a:p>
            <a:p>
              <a:pPr algn="ctr"/>
              <a:r>
                <a:rPr lang="en-US" sz="2800" dirty="0" err="1" smtClean="0"/>
                <a:t>বাংলাদেশ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সার্ভে</a:t>
              </a:r>
              <a:r>
                <a:rPr lang="en-US" sz="2800" dirty="0" smtClean="0"/>
                <a:t> </a:t>
              </a:r>
              <a:r>
                <a:rPr lang="en-US" sz="2800" dirty="0" err="1" smtClean="0"/>
                <a:t>ইনস্টিটিউট</a:t>
              </a:r>
              <a:r>
                <a:rPr lang="en-US" sz="2800" dirty="0" smtClean="0"/>
                <a:t>, </a:t>
              </a:r>
              <a:r>
                <a:rPr lang="en-US" sz="2800" dirty="0" err="1" smtClean="0"/>
                <a:t>রামমালা</a:t>
              </a:r>
              <a:r>
                <a:rPr lang="en-US" sz="2800" dirty="0" smtClean="0"/>
                <a:t>, </a:t>
              </a:r>
              <a:r>
                <a:rPr lang="en-US" sz="2800" dirty="0" err="1" smtClean="0"/>
                <a:t>কুমিল্লা</a:t>
              </a:r>
              <a:r>
                <a:rPr lang="en-US" sz="2800" dirty="0" smtClean="0"/>
                <a:t>।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7434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7885" y="1295400"/>
            <a:ext cx="7924800" cy="513986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UvUvj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‡÷kb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mswÿß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weeiYx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t- </a:t>
            </a:r>
          </a:p>
          <a:p>
            <a:pPr algn="just"/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UvUvj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‡÷kb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Rwic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Kv‡Ri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AZ¨vaywbK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Rwic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hš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¿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mvnv‡h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B‡j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±ª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wbK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c×wZZ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†÷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k‡bi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hveZxq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Z_¨vw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MÖnb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GUv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qswµq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wWwRUvj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w_I‡WvjvBU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mvnv‡h¨v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Abyf~wgK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Rwb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_ `~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¡ ,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Abyf~wgK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`~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¡ ,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Zxh©K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`~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¡ ,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Gwj‡fkb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cÖf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GQvovI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d¬vwc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wW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‡¯‹i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¨‡g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Kw¤úDUv‡i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WvUv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vcb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87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6775" y="1143000"/>
            <a:ext cx="6429069" cy="60960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sz="2400" b="1" dirty="0" smtClean="0">
                <a:latin typeface="SutonnyMJ" pitchFamily="2" charset="0"/>
              </a:rPr>
              <a:t>‡UvUvj </a:t>
            </a:r>
            <a:r>
              <a:rPr lang="en-US" sz="2400" b="1" dirty="0">
                <a:latin typeface="SutonnyMJ" pitchFamily="2" charset="0"/>
              </a:rPr>
              <a:t>‡÷k‡bi mvnv‡h¨ GKwU UvIqv‡ii D”PZv I `~iZ¡ </a:t>
            </a:r>
            <a:r>
              <a:rPr lang="en-US" sz="2400" b="1" dirty="0" smtClean="0">
                <a:latin typeface="SutonnyMJ" pitchFamily="2" charset="0"/>
              </a:rPr>
              <a:t>wbY©q: </a:t>
            </a:r>
            <a:endParaRPr lang="en-US" sz="2400" dirty="0">
              <a:latin typeface="SutonnyMJ" pitchFamily="2" charset="0"/>
            </a:endParaRPr>
          </a:p>
        </p:txBody>
      </p:sp>
      <p:cxnSp>
        <p:nvCxnSpPr>
          <p:cNvPr id="3" name="AutoShape 4"/>
          <p:cNvCxnSpPr>
            <a:cxnSpLocks noChangeShapeType="1"/>
          </p:cNvCxnSpPr>
          <p:nvPr/>
        </p:nvCxnSpPr>
        <p:spPr bwMode="auto">
          <a:xfrm>
            <a:off x="2762011" y="3543300"/>
            <a:ext cx="0" cy="11430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AutoShape 5"/>
          <p:cNvCxnSpPr>
            <a:cxnSpLocks noChangeShapeType="1"/>
          </p:cNvCxnSpPr>
          <p:nvPr/>
        </p:nvCxnSpPr>
        <p:spPr bwMode="auto">
          <a:xfrm flipH="1">
            <a:off x="2458481" y="3657600"/>
            <a:ext cx="30353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66800" y="2377350"/>
            <a:ext cx="6268063" cy="166199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Kv‡Ri avivt-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1.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cÖ_‡g hš¿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†Z ewm‡q A¯’vqx mgš^q Ki‡Z n‡K|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2. †UvUvj </a:t>
            </a:r>
            <a:r>
              <a:rPr lang="en-US" sz="2000" dirty="0">
                <a:latin typeface="SutonnyMJ" pitchFamily="2" charset="0"/>
              </a:rPr>
              <a:t>‡÷</a:t>
            </a:r>
            <a:r>
              <a:rPr lang="en-US" sz="2000" dirty="0" smtClean="0">
                <a:latin typeface="SutonnyMJ" pitchFamily="2" charset="0"/>
              </a:rPr>
              <a:t>k‡bi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cvIqvi myBP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Ki‡Z n‡e |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3. AZci dvskb Kx †P‡c †gby †gvW †_‡K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†K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Press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Ki‡Z n‡e|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64537" y="3790382"/>
            <a:ext cx="6633547" cy="132343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4. cybvivq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†K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Select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 K‡i {           }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Press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 Ki‡Z n‡e|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5. GLb Uv‡M©U wcRg‡K UvIqv‡ii ‡Mvovq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we›`y‡Z ¯’vcb K‡i †UvUvj </a:t>
            </a:r>
            <a:r>
              <a:rPr lang="en-US" sz="2000" dirty="0">
                <a:latin typeface="SutonnyMJ" pitchFamily="2" charset="0"/>
              </a:rPr>
              <a:t>‡÷</a:t>
            </a:r>
            <a:r>
              <a:rPr lang="en-US" sz="2000" dirty="0" smtClean="0">
                <a:latin typeface="SutonnyMJ" pitchFamily="2" charset="0"/>
              </a:rPr>
              <a:t>k‡bi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µm‡nqvi‡K Uv‡M©U wcÖRg G mwVKfv‡e †Q` Kiv‡Z n‡e|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6. AZci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OBS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†K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Press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Ki‡Z n‡e|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utonnyMJ" pitchFamily="2" charset="0"/>
              <a:cs typeface="Arial" pitchFamily="34" charset="0"/>
            </a:endParaRPr>
          </a:p>
        </p:txBody>
      </p:sp>
      <p:sp>
        <p:nvSpPr>
          <p:cNvPr id="15" name="Right Arrow 14"/>
          <p:cNvSpPr/>
          <p:nvPr/>
        </p:nvSpPr>
        <p:spPr>
          <a:xfrm rot="10800000">
            <a:off x="4255221" y="3898259"/>
            <a:ext cx="666209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56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975751" y="1039938"/>
            <a:ext cx="3924781" cy="2874645"/>
            <a:chOff x="304800" y="2514600"/>
            <a:chExt cx="5410200" cy="3927088"/>
          </a:xfrm>
        </p:grpSpPr>
        <p:cxnSp>
          <p:nvCxnSpPr>
            <p:cNvPr id="4" name="Straight Connector 3"/>
            <p:cNvCxnSpPr/>
            <p:nvPr/>
          </p:nvCxnSpPr>
          <p:spPr>
            <a:xfrm rot="5400000">
              <a:off x="2438400" y="4267200"/>
              <a:ext cx="28956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5400000">
              <a:off x="2972594" y="4266406"/>
              <a:ext cx="289560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886200" y="2819400"/>
              <a:ext cx="5334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3848100" y="2552700"/>
              <a:ext cx="30480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114800" y="2514600"/>
              <a:ext cx="304800" cy="30479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1524000" y="2514600"/>
              <a:ext cx="2590800" cy="1981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524000" y="4495800"/>
              <a:ext cx="2362200" cy="1219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524000" y="4495800"/>
              <a:ext cx="2971800" cy="1588"/>
            </a:xfrm>
            <a:prstGeom prst="line">
              <a:avLst/>
            </a:prstGeom>
            <a:ln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066800" y="4343400"/>
              <a:ext cx="457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3" name="Straight Connector 12"/>
            <p:cNvCxnSpPr>
              <a:stCxn id="12" idx="2"/>
            </p:cNvCxnSpPr>
            <p:nvPr/>
          </p:nvCxnSpPr>
          <p:spPr>
            <a:xfrm rot="5400000">
              <a:off x="571500" y="4991100"/>
              <a:ext cx="1143000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04800" y="5715000"/>
              <a:ext cx="5257800" cy="158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V="1">
              <a:off x="876300" y="4991100"/>
              <a:ext cx="1143000" cy="304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12" idx="2"/>
            </p:cNvCxnSpPr>
            <p:nvPr/>
          </p:nvCxnSpPr>
          <p:spPr>
            <a:xfrm rot="5400000" flipH="1" flipV="1">
              <a:off x="723900" y="5143500"/>
              <a:ext cx="1143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1105694" y="4152106"/>
              <a:ext cx="381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 rot="19560178">
              <a:off x="2401827" y="3171075"/>
              <a:ext cx="533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s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4572000" y="44958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572000" y="2819400"/>
              <a:ext cx="838200" cy="1588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>
              <a:off x="4647406" y="4267200"/>
              <a:ext cx="457994" cy="79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16200000" flipV="1">
              <a:off x="4648200" y="3048000"/>
              <a:ext cx="457994" cy="79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 flipH="1" flipV="1">
              <a:off x="4762500" y="4610100"/>
              <a:ext cx="228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>
              <a:off x="4724400" y="5562600"/>
              <a:ext cx="3048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4687827" y="3475694"/>
              <a:ext cx="533400" cy="4864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h</a:t>
              </a:r>
              <a:r>
                <a:rPr lang="en-US" sz="1000" kern="120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2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648199" y="4876352"/>
              <a:ext cx="533400" cy="4743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h</a:t>
              </a:r>
              <a:r>
                <a:rPr lang="en-US" sz="1000" kern="120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1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5400000" flipH="1" flipV="1">
              <a:off x="4991100" y="3238500"/>
              <a:ext cx="838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5400000">
              <a:off x="4953000" y="5257800"/>
              <a:ext cx="9144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5181600" y="4114496"/>
              <a:ext cx="533400" cy="5163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Ht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 rot="5400000" flipH="1" flipV="1">
              <a:off x="1105694" y="5980906"/>
              <a:ext cx="381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4229894" y="6057106"/>
              <a:ext cx="381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H="1" flipV="1">
              <a:off x="1295400" y="6094412"/>
              <a:ext cx="838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3581400" y="6096000"/>
              <a:ext cx="838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2361403" y="5828991"/>
              <a:ext cx="826144" cy="6126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H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38948" y="5865501"/>
              <a:ext cx="588762" cy="50865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A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569089" y="5884689"/>
              <a:ext cx="533400" cy="48873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FF0000"/>
                  </a:solidFill>
                  <a:effectLst/>
                  <a:ea typeface="Calibri"/>
                  <a:cs typeface="Times New Roman"/>
                </a:rPr>
                <a:t>B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3886200" y="4343400"/>
              <a:ext cx="533400" cy="381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3886200" y="3200400"/>
              <a:ext cx="533400" cy="381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0800000">
              <a:off x="3886200" y="3581399"/>
              <a:ext cx="533400" cy="381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3886200" y="3962400"/>
              <a:ext cx="533400" cy="381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886200" y="5105400"/>
              <a:ext cx="533400" cy="381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3886200" y="4724400"/>
              <a:ext cx="533400" cy="381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0800000" flipV="1">
              <a:off x="4114800" y="5486400"/>
              <a:ext cx="30480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0800000">
              <a:off x="3886200" y="2819400"/>
              <a:ext cx="533400" cy="381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ectangle 44"/>
          <p:cNvSpPr/>
          <p:nvPr/>
        </p:nvSpPr>
        <p:spPr>
          <a:xfrm>
            <a:off x="838200" y="4267200"/>
            <a:ext cx="6324599" cy="132343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sz="2000" dirty="0">
                <a:latin typeface="SutonnyMJ" pitchFamily="2" charset="0"/>
              </a:rPr>
              <a:t>7. Gevi hš¿‡K UvIqv‡ii kxl© we›`y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P-</a:t>
            </a:r>
            <a:r>
              <a:rPr lang="en-US" sz="2000" dirty="0">
                <a:latin typeface="SutonnyMJ" pitchFamily="2" charset="0"/>
              </a:rPr>
              <a:t> †K †Q` K‡i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REM</a:t>
            </a:r>
            <a:r>
              <a:rPr lang="en-US" sz="2000" dirty="0">
                <a:latin typeface="SutonnyMJ" pitchFamily="2" charset="0"/>
              </a:rPr>
              <a:t> †K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Press</a:t>
            </a:r>
            <a:r>
              <a:rPr lang="en-US" sz="2000" dirty="0">
                <a:latin typeface="SutonnyMJ" pitchFamily="2" charset="0"/>
              </a:rPr>
              <a:t> KiZ n‡e|</a:t>
            </a:r>
          </a:p>
          <a:p>
            <a:r>
              <a:rPr lang="en-US" sz="2000" dirty="0">
                <a:latin typeface="SutonnyMJ" pitchFamily="2" charset="0"/>
              </a:rPr>
              <a:t>8. wWm‡cø c¨v‡b‡j UvIqv‡ii D”PZv I hš¿ †÷kb n‡Z Abyf~wgK `~iZ¡mn wb¤œiæc Z_¨vw` cÖ`wk©Z n‡e|</a:t>
            </a:r>
          </a:p>
        </p:txBody>
      </p:sp>
    </p:spTree>
    <p:extLst>
      <p:ext uri="{BB962C8B-B14F-4D97-AF65-F5344CB8AC3E}">
        <p14:creationId xmlns:p14="http://schemas.microsoft.com/office/powerpoint/2010/main" val="3352622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47800" y="1395992"/>
            <a:ext cx="5676265" cy="2799715"/>
            <a:chOff x="1295400" y="2514600"/>
            <a:chExt cx="4215333" cy="1981200"/>
          </a:xfrm>
        </p:grpSpPr>
        <p:sp>
          <p:nvSpPr>
            <p:cNvPr id="3" name="Rounded Rectangle 2"/>
            <p:cNvSpPr/>
            <p:nvPr/>
          </p:nvSpPr>
          <p:spPr>
            <a:xfrm>
              <a:off x="1447800" y="2514600"/>
              <a:ext cx="3962400" cy="19812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0" y="25908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REM  MODE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371600" y="28956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Ht .........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295400" y="32004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S .........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371600" y="34290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ZA .........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447800" y="37338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HAR .........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962400" y="28956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6.225  m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962400" y="32004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12.350  m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962400" y="35052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88◦ 12’ 15”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62400" y="3810000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11◦ 32’ 20”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986733" y="4072557"/>
              <a:ext cx="1524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ea typeface="Calibri"/>
                  <a:cs typeface="Times New Roman"/>
                </a:rPr>
                <a:t>STOP</a:t>
              </a:r>
              <a:endParaRPr lang="en-US" sz="110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1447800" y="4724400"/>
            <a:ext cx="5867400" cy="70788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US" sz="2000" dirty="0">
                <a:latin typeface="SutonnyMJ" pitchFamily="2" charset="0"/>
              </a:rPr>
              <a:t>9.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Stop Press</a:t>
            </a:r>
            <a:r>
              <a:rPr lang="en-US" sz="2000" dirty="0">
                <a:latin typeface="SutonnyMJ" pitchFamily="2" charset="0"/>
              </a:rPr>
              <a:t>K‡i cwigvc eÜ Ki‡Z n‡e| </a:t>
            </a:r>
          </a:p>
          <a:p>
            <a:r>
              <a:rPr lang="en-US" sz="2000" dirty="0">
                <a:latin typeface="SutonnyMJ" pitchFamily="2" charset="0"/>
              </a:rPr>
              <a:t>10. Gfv‡e GKvwaK ch©‡eÿY MÖnb Kiv hv‡e|</a:t>
            </a:r>
          </a:p>
        </p:txBody>
      </p:sp>
    </p:spTree>
    <p:extLst>
      <p:ext uri="{BB962C8B-B14F-4D97-AF65-F5344CB8AC3E}">
        <p14:creationId xmlns:p14="http://schemas.microsoft.com/office/powerpoint/2010/main" val="153545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362200"/>
            <a:ext cx="5562600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7200" dirty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1084</TotalTime>
  <Words>343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Constantia</vt:lpstr>
      <vt:lpstr>Nikosh</vt:lpstr>
      <vt:lpstr>SutonnyMJ</vt:lpstr>
      <vt:lpstr>Times New Roman</vt:lpstr>
      <vt:lpstr>Wingdings 2</vt:lpstr>
      <vt:lpstr>Flow</vt:lpstr>
      <vt:lpstr>PowerPoint Presentation</vt:lpstr>
      <vt:lpstr>PowerPoint Presentation</vt:lpstr>
      <vt:lpstr>‡UvUvj ‡÷k‡bi mvnv‡h¨ GKwU UvIqv‡ii D”PZv I `~iZ¡ wbY©q: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7Kv‡Ri GKwU AZ¨vaywbK Rwic hš¿ hvi mvnv‡h¨ B‡j±ªwbK c×wZZ †Kvb †÷k‡bi hveZxq Z_¨vw` MÖnb Kiv hvq | GUv GKwU ¯^qswµq</dc:title>
  <dc:creator>Windows User</dc:creator>
  <cp:lastModifiedBy>Microsoft account</cp:lastModifiedBy>
  <cp:revision>167</cp:revision>
  <dcterms:created xsi:type="dcterms:W3CDTF">2019-09-23T15:44:46Z</dcterms:created>
  <dcterms:modified xsi:type="dcterms:W3CDTF">2023-11-08T14:29:49Z</dcterms:modified>
</cp:coreProperties>
</file>