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4" r:id="rId32"/>
    <p:sldId id="286" r:id="rId33"/>
    <p:sldId id="287" r:id="rId34"/>
    <p:sldId id="288" r:id="rId35"/>
    <p:sldId id="289" r:id="rId36"/>
    <p:sldId id="290" r:id="rId37"/>
    <p:sldId id="293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88" autoAdjust="0"/>
  </p:normalViewPr>
  <p:slideViewPr>
    <p:cSldViewPr>
      <p:cViewPr varScale="1">
        <p:scale>
          <a:sx n="82" d="100"/>
          <a:sy n="82" d="100"/>
        </p:scale>
        <p:origin x="10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4865-3CB9-4D6D-B1BE-ABDBA967BC9A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47C2-FBE4-4A79-9BE9-61504DF37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9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4865-3CB9-4D6D-B1BE-ABDBA967BC9A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47C2-FBE4-4A79-9BE9-61504DF37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9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4865-3CB9-4D6D-B1BE-ABDBA967BC9A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47C2-FBE4-4A79-9BE9-61504DF37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5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4865-3CB9-4D6D-B1BE-ABDBA967BC9A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47C2-FBE4-4A79-9BE9-61504DF37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4865-3CB9-4D6D-B1BE-ABDBA967BC9A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47C2-FBE4-4A79-9BE9-61504DF37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9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4865-3CB9-4D6D-B1BE-ABDBA967BC9A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47C2-FBE4-4A79-9BE9-61504DF37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3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4865-3CB9-4D6D-B1BE-ABDBA967BC9A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47C2-FBE4-4A79-9BE9-61504DF37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1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4865-3CB9-4D6D-B1BE-ABDBA967BC9A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47C2-FBE4-4A79-9BE9-61504DF37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1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4865-3CB9-4D6D-B1BE-ABDBA967BC9A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47C2-FBE4-4A79-9BE9-61504DF37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5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4865-3CB9-4D6D-B1BE-ABDBA967BC9A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47C2-FBE4-4A79-9BE9-61504DF37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8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4865-3CB9-4D6D-B1BE-ABDBA967BC9A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47C2-FBE4-4A79-9BE9-61504DF37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3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F4865-3CB9-4D6D-B1BE-ABDBA967BC9A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547C2-FBE4-4A79-9BE9-61504DF37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3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905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 my </a:t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733800"/>
            <a:ext cx="8763000" cy="1524000"/>
          </a:xfrm>
        </p:spPr>
        <p:txBody>
          <a:bodyPr/>
          <a:lstStyle/>
          <a:p>
            <a:pPr lvl="0"/>
            <a:r>
              <a:rPr lang="en-US" b="1" dirty="0" smtClean="0">
                <a:solidFill>
                  <a:srgbClr val="00B050"/>
                </a:solidFill>
                <a:latin typeface="Italic" pitchFamily="2" charset="0"/>
                <a:cs typeface="Arial" charset="0"/>
              </a:rPr>
              <a:t>Bangladesh Survey</a:t>
            </a:r>
            <a:r>
              <a:rPr lang="en-US" b="1" dirty="0" smtClean="0">
                <a:solidFill>
                  <a:srgbClr val="00B050"/>
                </a:solidFill>
                <a:latin typeface="Italic" pitchFamily="2" charset="0"/>
                <a:cs typeface="Arial" charset="0"/>
              </a:rPr>
              <a:t> Institute,</a:t>
            </a:r>
            <a:endParaRPr lang="en-US" b="1" dirty="0" smtClean="0">
              <a:solidFill>
                <a:srgbClr val="00B050"/>
              </a:solidFill>
              <a:latin typeface="Italic" pitchFamily="2" charset="0"/>
              <a:cs typeface="Arial" charset="0"/>
            </a:endParaRPr>
          </a:p>
          <a:p>
            <a:pPr lvl="0"/>
            <a:r>
              <a:rPr lang="en-US" dirty="0" err="1" smtClean="0">
                <a:solidFill>
                  <a:srgbClr val="00B050"/>
                </a:solidFill>
                <a:latin typeface="Italic" pitchFamily="2" charset="0"/>
                <a:cs typeface="Arial" charset="0"/>
              </a:rPr>
              <a:t>Cumilla</a:t>
            </a:r>
            <a:endParaRPr lang="en-US" dirty="0" smtClean="0">
              <a:solidFill>
                <a:srgbClr val="00B050"/>
              </a:solidFill>
              <a:latin typeface="Italic" pitchFamily="2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9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76200"/>
                <a:ext cx="7010400" cy="838200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7.(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ii)</a:t>
                </a:r>
                <a14:m>
                  <m:oMath xmlns:m="http://schemas.openxmlformats.org/officeDocument/2006/math">
                    <m:r>
                      <a:rPr lang="en-US" sz="3600" b="1" i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𝐒𝐢𝐧𝐱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𝐂𝐨𝐬𝐱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76200"/>
                <a:ext cx="7010400" cy="838200"/>
              </a:xfrm>
              <a:blipFill rotWithShape="1">
                <a:blip r:embed="rId2" cstate="print"/>
                <a:stretch>
                  <a:fillRect l="-1391" t="-49635" b="-60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066800"/>
                <a:ext cx="8839200" cy="57912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 t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𝑺𝒊𝒏𝒙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𝑪𝒐𝒔𝒙</m:t>
                        </m:r>
                      </m:den>
                    </m:f>
                  </m:oMath>
                </a14:m>
                <a:endParaRPr lang="en-US" b="1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𝐝𝐱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𝐝𝐱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b="1" i="0" smtClean="0">
                        <a:latin typeface="Cambria Math"/>
                      </a:rPr>
                      <m:t>( 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  <m:r>
                          <a:rPr lang="en-US" b="1" i="0" smtClean="0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𝑺𝒊𝒏𝒙</m:t>
                        </m:r>
                      </m:num>
                      <m:den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  <m:r>
                          <a:rPr lang="en-US" b="1" i="0" smtClean="0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𝑪𝒐𝒔𝒙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𝐂𝐨𝐬𝐱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box>
                          <m:box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/>
                                  </a:rPr>
                                  <m:t>𝒅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/>
                                  </a:rPr>
                                  <m:t>𝒅𝒙</m:t>
                                </m:r>
                              </m:den>
                            </m:f>
                            <m:r>
                              <a:rPr lang="en-US" b="1" i="1" smtClean="0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1" i="0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b="1" i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𝑺𝒊𝒏𝒙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b="1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1" i="0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b="1" i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𝐒𝐢𝐧𝐱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b="1" i="1" smtClean="0">
                                <a:latin typeface="Cambria Math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/>
                                  </a:rPr>
                                  <m:t>𝒅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/>
                                  </a:rPr>
                                  <m:t>𝒅𝒙</m:t>
                                </m:r>
                              </m:den>
                            </m:f>
                            <m:r>
                              <a:rPr lang="en-US" b="1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𝐂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𝐨𝐬𝐱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>
                                <a:latin typeface="Cambria Math"/>
                              </a:rPr>
                              <m:t>)</m:t>
                            </m:r>
                          </m:e>
                        </m:box>
                      </m:num>
                      <m:den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  <m:r>
                          <a:rPr lang="en-US" b="1" i="0" smtClean="0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𝐂𝐨𝐬𝐱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  <m:r>
                          <a:rPr lang="en-US" b="1" i="1" baseline="3000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𝐂𝐨𝐬𝐱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box>
                          <m:box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𝑪𝒐𝒔𝒙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b="1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𝐒𝐢𝐧𝐱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>
                                <a:latin typeface="Cambria Math"/>
                              </a:rPr>
                              <m:t>) (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𝐒𝐢𝐧𝐱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>
                                <a:latin typeface="Cambria Math"/>
                              </a:rPr>
                              <m:t>)</m:t>
                            </m:r>
                          </m:e>
                        </m:box>
                      </m:num>
                      <m:den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0" smtClean="0">
                            <a:latin typeface="Cambria Math"/>
                          </a:rPr>
                          <m:t> </m:t>
                        </m:r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  <m:r>
                          <a:rPr lang="en-US" b="1" i="0" smtClean="0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𝐂𝐨𝐬𝐱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  <m:r>
                          <a:rPr lang="en-US" b="1" i="1" baseline="3000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𝐂𝐨𝐬𝐱</m:t>
                        </m:r>
                        <m:r>
                          <a:rPr lang="en-US" b="1" i="0" smtClean="0">
                            <a:latin typeface="Cambria Math"/>
                          </a:rPr>
                          <m:t> + </m:t>
                        </m:r>
                        <m:r>
                          <a:rPr lang="en-US" b="1" i="1">
                            <a:latin typeface="Cambria Math"/>
                          </a:rPr>
                          <m:t>𝐂𝐨𝐬</m:t>
                        </m:r>
                        <m:r>
                          <a:rPr lang="en-US" b="1" i="1" baseline="30000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𝐱</m:t>
                        </m:r>
                        <m:box>
                          <m:box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𝐒𝐢𝐧𝐱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𝐒𝐢𝐧</m:t>
                            </m:r>
                            <m:r>
                              <a:rPr lang="en-US" b="1" i="1" baseline="30000"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𝐱</m:t>
                            </m:r>
                            <m:r>
                              <m:rPr>
                                <m:nor/>
                              </m:rPr>
                              <a:rPr lang="en-US" b="1" dirty="0"/>
                              <m:t> </m:t>
                            </m:r>
                          </m:e>
                        </m:box>
                      </m:num>
                      <m:den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0" smtClean="0">
                            <a:latin typeface="Cambria Math"/>
                          </a:rPr>
                          <m:t> </m:t>
                        </m:r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  <m:r>
                          <a:rPr lang="en-US" b="1" i="0" smtClean="0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𝐂𝐨𝐬𝐱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  <m:r>
                          <a:rPr lang="en-US" b="1" i="1" baseline="3000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𝐒𝐢𝐧𝐱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 i="0" smtClean="0">
                            <a:latin typeface="Cambria Math"/>
                          </a:rPr>
                          <m:t>+ </m:t>
                        </m:r>
                        <m:r>
                          <a:rPr lang="en-US" b="1" i="1">
                            <a:latin typeface="Cambria Math"/>
                          </a:rPr>
                          <m:t>𝐂𝐨𝐬𝐱</m:t>
                        </m:r>
                        <m:r>
                          <a:rPr lang="en-US" b="1" i="0" smtClean="0">
                            <a:latin typeface="Cambria Math"/>
                          </a:rPr>
                          <m:t> + </m:t>
                        </m:r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0" smtClean="0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𝐂𝐨𝐬</m:t>
                        </m:r>
                        <m:r>
                          <a:rPr lang="en-US" b="1" i="1" baseline="30000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𝐱</m:t>
                        </m:r>
                        <m:r>
                          <a:rPr lang="en-US" b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𝐒𝐢𝐧</m:t>
                        </m:r>
                        <m:r>
                          <a:rPr lang="en-US" b="1" i="1" baseline="30000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𝐱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0" smtClean="0">
                            <a:latin typeface="Cambria Math"/>
                          </a:rPr>
                          <m:t> </m:t>
                        </m:r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  <m:r>
                          <a:rPr lang="en-US" b="1" i="0" smtClean="0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𝐂𝐨𝐬𝐱</m:t>
                        </m:r>
                        <m:r>
                          <a:rPr lang="en-US" b="1" i="0" smtClean="0">
                            <a:latin typeface="Cambria Math"/>
                          </a:rPr>
                          <m:t> 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  <m:r>
                          <a:rPr lang="en-US" b="1" i="1" baseline="3000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𝐒𝐢𝐧𝐱</m:t>
                        </m:r>
                        <m:r>
                          <a:rPr lang="en-US" b="1" i="0" smtClean="0">
                            <a:latin typeface="Cambria Math"/>
                          </a:rPr>
                          <m:t> + </m:t>
                        </m:r>
                        <m:r>
                          <a:rPr lang="en-US" b="1" i="1">
                            <a:latin typeface="Cambria Math"/>
                          </a:rPr>
                          <m:t>𝐂𝐨𝐬𝐱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 i="0" smtClean="0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0" smtClean="0">
                            <a:latin typeface="Cambria Math"/>
                          </a:rPr>
                          <m:t> </m:t>
                        </m:r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  <m:r>
                          <a:rPr lang="en-US" b="1" i="0" smtClean="0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𝐂𝐨𝐬𝐱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  <m:r>
                          <a:rPr lang="en-US" b="1" i="1" baseline="3000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baseline="30000">
                        <a:latin typeface="Cambria Math"/>
                      </a:rPr>
                      <m:t>  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      (</a:t>
                </a:r>
                <a:r>
                  <a:rPr lang="en-US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66800"/>
                <a:ext cx="8839200" cy="5791200"/>
              </a:xfrm>
              <a:blipFill rotWithShape="1">
                <a:blip r:embed="rId3" cstate="print"/>
                <a:stretch>
                  <a:fillRect l="-1586" t="-2421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87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152400"/>
                <a:ext cx="8610600" cy="9144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7.(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ii)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𝐒𝐢𝐧𝐱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𝐒𝐢𝐧𝐱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152400"/>
                <a:ext cx="8610600" cy="914400"/>
              </a:xfrm>
              <a:blipFill rotWithShape="1">
                <a:blip r:embed="rId2" cstate="print"/>
                <a:stretch>
                  <a:fillRect l="-1769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8839200" cy="53340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 t</a:t>
                </a: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+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Sinx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1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−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Sinx</m:t>
                        </m:r>
                      </m:den>
                    </m:f>
                  </m:oMath>
                </a14:m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>
                            <a:latin typeface="Cambria Math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>
                            <a:latin typeface="Cambria Math"/>
                          </a:rPr>
                          <m:t>dx</m:t>
                        </m:r>
                        <m:r>
                          <a:rPr lang="en-US" b="0" i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dx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(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+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Sinx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1</m:t>
                        </m:r>
                        <m:r>
                          <a:rPr lang="en-US" b="0" i="0" smtClean="0">
                            <a:latin typeface="Cambria Math"/>
                          </a:rPr>
                          <m:t> −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Sinx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(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Sinx</m:t>
                        </m:r>
                        <m:r>
                          <a:rPr lang="en-US" b="0" i="0" smtClean="0">
                            <a:latin typeface="Cambria Math"/>
                          </a:rPr>
                          <m:t>  </m:t>
                        </m:r>
                        <m:r>
                          <a:rPr lang="en-US">
                            <a:latin typeface="Cambria Math"/>
                          </a:rPr>
                          <m:t>)</m:t>
                        </m:r>
                        <m:box>
                          <m:box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d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dx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1+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Sinx</m:t>
                                </m:r>
                                <m:r>
                                  <a:rPr lang="en-US" b="0" i="0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1+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Sinx</m:t>
                                </m:r>
                                <m:r>
                                  <a:rPr lang="en-US" b="0" i="0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d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dx</m:t>
                                </m:r>
                              </m:den>
                            </m:f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Sinx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 )</m:t>
                            </m:r>
                          </m:e>
                        </m:box>
                      </m:num>
                      <m:den>
                        <m:r>
                          <a:rPr lang="en-US">
                            <a:latin typeface="Cambria Math"/>
                          </a:rPr>
                          <m:t>(1−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Sinx</m:t>
                        </m:r>
                        <m:r>
                          <a:rPr lang="en-US">
                            <a:latin typeface="Cambria Math"/>
                          </a:rPr>
                          <m:t>)2</m:t>
                        </m:r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(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Sinx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)</m:t>
                        </m:r>
                        <m:box>
                          <m:box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Cosx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>
                                <a:latin typeface="Cambria Math"/>
                              </a:rPr>
                              <m:t>−(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>
                                <a:latin typeface="Cambria Math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Sinx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>
                                <a:latin typeface="Cambria Math"/>
                              </a:rPr>
                              <m:t>) (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Cosx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 )</m:t>
                            </m:r>
                          </m:e>
                        </m:box>
                      </m:num>
                      <m:den>
                        <m:r>
                          <a:rPr lang="en-US">
                            <a:latin typeface="Cambria Math"/>
                          </a:rPr>
                          <m:t>(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Sinx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)</m:t>
                        </m:r>
                        <m:r>
                          <a:rPr lang="en-US" baseline="300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Cosx</m:t>
                        </m:r>
                        <m:r>
                          <a:rPr lang="en-US" b="0" i="0" smtClean="0">
                            <a:latin typeface="Cambria Math"/>
                          </a:rPr>
                          <m:t> −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Cosx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box>
                          <m:box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Cosx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 +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Cosx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Sin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 </m:t>
                            </m:r>
                          </m:e>
                        </m:box>
                      </m:num>
                      <m:den>
                        <m:r>
                          <a:rPr lang="en-US">
                            <a:latin typeface="Cambria Math"/>
                          </a:rPr>
                          <m:t>(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Sinx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)</m:t>
                        </m:r>
                        <m:r>
                          <a:rPr lang="en-US" baseline="300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Cosx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(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Sinx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)</m:t>
                        </m:r>
                        <m:r>
                          <a:rPr lang="en-US" baseline="300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839200" cy="5334000"/>
              </a:xfrm>
              <a:blipFill rotWithShape="1">
                <a:blip r:embed="rId3" cstate="print"/>
                <a:stretch>
                  <a:fillRect l="-1586" t="-2629" b="-4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96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3276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Same : 7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22437"/>
                <a:ext cx="2514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5.(i).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𝐒𝐢𝐧𝐱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𝐥𝐨𝐠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(ii).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𝐒𝐢𝐧𝐱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(iii).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baseline="3000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𝐚𝟐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baseline="3000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𝐚𝟐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6. (i).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𝐒𝐢𝐧𝐱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𝐭𝐚𝐧𝐱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(iii).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baseline="3000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𝐒𝐢𝐧𝐱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𝐞</m:t>
                        </m:r>
                        <m:r>
                          <a:rPr lang="en-US" b="1" i="0" baseline="3000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22437"/>
                <a:ext cx="2514600" cy="4525963"/>
              </a:xfrm>
              <a:blipFill rotWithShape="1">
                <a:blip r:embed="rId2" cstate="print"/>
                <a:stretch>
                  <a:fillRect l="-6053" r="-2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51829" y="470820"/>
                <a:ext cx="3276600" cy="5963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7. (i).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𝐚</m:t>
                        </m:r>
                        <m:r>
                          <a:rPr lang="en-US" sz="3200" b="1" i="0" baseline="3000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 baseline="3000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𝐥𝐨𝐠</m:t>
                        </m:r>
                        <m:r>
                          <a:rPr lang="en-US" sz="3200" b="1" i="0" baseline="-2500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𝐚</m:t>
                        </m:r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𝐞</m:t>
                        </m:r>
                        <m:r>
                          <a:rPr lang="en-US" sz="3200" b="1" i="0" baseline="3000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(iv).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𝐞</m:t>
                        </m:r>
                        <m:r>
                          <a:rPr lang="en-US" sz="3200" b="1" i="0" baseline="3000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𝐂𝐨𝐬𝐱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𝐥𝐨𝐠𝐱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(v).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𝐒𝐢𝐧𝐱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𝐂𝐨𝐬</m:t>
                        </m:r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8.(i).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 baseline="3000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𝐧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𝐭𝐚𝐧𝐱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𝐞</m:t>
                        </m:r>
                        <m:r>
                          <a:rPr lang="en-US" sz="3200" b="1" i="0" baseline="3000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𝐂𝐨𝐭𝐱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(ii).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𝐞</m:t>
                        </m:r>
                        <m:r>
                          <a:rPr lang="en-US" sz="3200" b="1" i="0" baseline="3000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𝐥𝐨𝐠</m:t>
                        </m:r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𝐥𝐨𝐠</m:t>
                        </m:r>
                        <m:r>
                          <a:rPr lang="en-US" sz="3200" b="1" i="0" baseline="-2500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𝐚</m:t>
                        </m:r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(iii).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𝐭𝐚𝐧𝐱</m:t>
                        </m:r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𝐂</m:t>
                        </m:r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𝐨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𝐭</m:t>
                        </m:r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𝟑𝐞</m:t>
                        </m:r>
                        <m:r>
                          <a:rPr lang="en-US" sz="3200" b="1" i="0" baseline="3000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(iv).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𝐭𝐚𝐧𝐱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𝐭𝐚𝐧𝐱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829" y="470820"/>
                <a:ext cx="3276600" cy="596387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4647" b="-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3733800" y="1295400"/>
            <a:ext cx="0" cy="4648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99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74638"/>
                <a:ext cx="56388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1.(iii).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𝐒𝐢𝐧</m:t>
                        </m:r>
                        <m:rad>
                          <m:radPr>
                            <m:degHide m:val="on"/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e>
                        </m:rad>
                      </m:e>
                    </m:rad>
                  </m:oMath>
                </a14:m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74638"/>
                <a:ext cx="5638800" cy="1143000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686800" cy="54102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 t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awi,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𝐒𝐢𝐧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rad>
                      </m:e>
                    </m:rad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0" dirty="0" smtClean="0"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b="1" i="1">
                            <a:latin typeface="Cambria Math"/>
                          </a:rPr>
                          <m:t>𝐝𝐱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latin typeface="Cambria Math"/>
                          </a:rPr>
                          <m:t>𝐝𝐱</m:t>
                        </m:r>
                      </m:den>
                    </m:f>
                    <m:r>
                      <a:rPr lang="en-US" b="1" i="0" smtClean="0">
                        <a:latin typeface="Cambria Math"/>
                      </a:rPr>
                      <m:t>( 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0">
                            <a:latin typeface="Cambria Math"/>
                            <a:cs typeface="Times New Roman" pitchFamily="18" charset="0"/>
                          </a:rPr>
                          <m:t>𝐒𝐢𝐧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e>
                        </m:rad>
                      </m:e>
                    </m:rad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0">
                                    <a:latin typeface="Cambria Math"/>
                                    <a:cs typeface="Times New Roman" pitchFamily="18" charset="0"/>
                                  </a:rPr>
                                  <m:t>𝐒𝐢𝐧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1" i="0">
                                        <a:latin typeface="Cambria Math"/>
                                        <a:cs typeface="Times New Roman" pitchFamily="18" charset="0"/>
                                      </a:rPr>
                                      <m:t>𝐱</m:t>
                                    </m:r>
                                  </m:e>
                                </m:rad>
                              </m:e>
                            </m:rad>
                          </m:den>
                        </m:f>
                      </m:e>
                    </m:box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0" dirty="0"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</m:rad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0">
                                    <a:latin typeface="Cambria Math"/>
                                    <a:cs typeface="Times New Roman" pitchFamily="18" charset="0"/>
                                  </a:rPr>
                                  <m:t>𝐒𝐢𝐧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1" i="0">
                                        <a:latin typeface="Cambria Math"/>
                                        <a:cs typeface="Times New Roman" pitchFamily="18" charset="0"/>
                                      </a:rPr>
                                      <m:t>𝐱</m:t>
                                    </m:r>
                                  </m:e>
                                </m:rad>
                              </m:e>
                            </m:rad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Cos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0" dirty="0"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</m:rad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0" dirty="0"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</m:rad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0">
                                    <a:latin typeface="Cambria Math"/>
                                    <a:cs typeface="Times New Roman" pitchFamily="18" charset="0"/>
                                  </a:rPr>
                                  <m:t>𝐒𝐢𝐧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1" i="0">
                                        <a:latin typeface="Cambria Math"/>
                                        <a:cs typeface="Times New Roman" pitchFamily="18" charset="0"/>
                                      </a:rPr>
                                      <m:t>𝐱</m:t>
                                    </m:r>
                                  </m:e>
                                </m:rad>
                              </m:e>
                            </m:rad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Cos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0" dirty="0"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</m:rad>
                    <m:r>
                      <a:rPr lang="en-US" b="1" i="0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b="1" i="0" dirty="0">
                        <a:latin typeface="Cambria Math"/>
                        <a:cs typeface="Times New Roman" pitchFamily="18" charset="0"/>
                      </a:rPr>
                      <m:t>.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0" dirty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e>
                        </m:rad>
                      </m:den>
                    </m:f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0">
                                    <a:latin typeface="Cambria Math"/>
                                    <a:cs typeface="Times New Roman" pitchFamily="18" charset="0"/>
                                  </a:rPr>
                                  <m:t>𝐒𝐢𝐧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1" i="0">
                                        <a:latin typeface="Cambria Math"/>
                                        <a:cs typeface="Times New Roman" pitchFamily="18" charset="0"/>
                                      </a:rPr>
                                      <m:t>𝐱</m:t>
                                    </m:r>
                                  </m:e>
                                </m:rad>
                              </m:e>
                            </m:rad>
                          </m:den>
                        </m:f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</m:e>
                    </m:box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Cos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0" dirty="0"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</m:rad>
                    <m:r>
                      <a:rPr lang="en-US" b="1" i="0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b="1" i="0" dirty="0">
                        <a:latin typeface="Cambria Math"/>
                        <a:cs typeface="Times New Roman" pitchFamily="18" charset="0"/>
                      </a:rPr>
                      <m:t>.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0" dirty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(Ans.)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686800" cy="5410200"/>
              </a:xfrm>
              <a:blipFill rotWithShape="0">
                <a:blip r:embed="rId3" cstate="print"/>
                <a:stretch>
                  <a:fillRect l="-1754" t="-2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44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9906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12. Sin</a:t>
            </a:r>
            <a:r>
              <a:rPr lang="en-US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logSecx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839200" cy="54102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mgvavbt </a:t>
                </a: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y =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Sin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logSecx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>
                            <a:latin typeface="Cambria Math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>
                            <a:latin typeface="Cambria Math"/>
                          </a:rPr>
                          <m:t>dx</m:t>
                        </m:r>
                        <m:r>
                          <a:rPr lang="en-US" b="0" i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dx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 Sin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logSecx )</a:t>
                </a:r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=  2Sin(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logSecx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dx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Sin(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logSecx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)</a:t>
                </a:r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 2Sin(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logSecx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) Cos (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logSecx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dx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 logSecx )</a:t>
                </a:r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=  Sin2(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logSecx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Secx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box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dx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Secx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=  Sin2(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logSecx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Secx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Secx tanx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=  Sin2(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logSecx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)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tanx</a:t>
                </a: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839200" cy="5410200"/>
              </a:xfrm>
              <a:blipFill rotWithShape="1">
                <a:blip r:embed="rId2" cstate="print"/>
                <a:stretch>
                  <a:fillRect l="-1586" t="-2029" b="-27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02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477000" cy="609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12.(ii). Cos(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logx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)+log(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tanx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533400"/>
                <a:ext cx="8915400" cy="62484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mgvavbt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awi,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 { Cos(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 + log(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tanx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 }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𝐝𝐱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latin typeface="Cambria Math"/>
                          </a:rPr>
                          <m:t>𝐝𝐱</m:t>
                        </m:r>
                      </m:den>
                    </m:f>
                    <m:r>
                      <a:rPr lang="en-US" b="1" i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{ Cos(logx) + log(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tanx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 }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latin typeface="Cambria Math"/>
                          </a:rPr>
                          <m:t>𝐝𝐱</m:t>
                        </m:r>
                      </m:den>
                    </m:f>
                    <m:r>
                      <a:rPr lang="en-US" b="1" i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Cos(logx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log(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tanx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 -  Sin(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latin typeface="Cambria Math"/>
                          </a:rPr>
                          <m:t>𝐝𝐱</m:t>
                        </m:r>
                      </m:den>
                    </m:f>
                    <m:r>
                      <a:rPr lang="en-US" b="1" i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logx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smtClean="0">
                                <a:latin typeface="Cambria Math"/>
                              </a:rPr>
                              <m:t>𝐭𝐚𝐧𝐱</m:t>
                            </m:r>
                          </m:den>
                        </m:f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</m:e>
                    </m:box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latin typeface="Cambria Math"/>
                          </a:rPr>
                          <m:t>𝐝𝐱</m:t>
                        </m:r>
                        <m:r>
                          <a:rPr lang="en-US" b="1" i="0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tanx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=  -  Sin(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</a:rPr>
                              <m:t>𝒕𝒂𝒏𝒙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Sec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x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=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Sin(logx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Cotx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Sec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x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=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Sin(logx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+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latin typeface="Cambria Math"/>
                              </a:rPr>
                              <m:t>𝐂𝐨𝐬𝐱</m:t>
                            </m:r>
                          </m:num>
                          <m:den>
                            <m:r>
                              <a:rPr lang="en-US" b="1" i="0" smtClean="0">
                                <a:latin typeface="Cambria Math"/>
                              </a:rPr>
                              <m:t>𝐒𝐢𝐧𝐱</m:t>
                            </m:r>
                          </m:den>
                        </m:f>
                      </m:e>
                    </m:box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latin typeface="Cambria Math"/>
                          </a:rPr>
                          <m:t>𝐂𝐨𝐬</m:t>
                        </m:r>
                        <m:r>
                          <a:rPr lang="en-US" b="1" i="0" baseline="30000" smtClean="0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=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Sin(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logx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</a:rPr>
                              <m:t>𝐒𝐢𝐧𝐱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𝐂𝐨𝐬𝐱</m:t>
                            </m:r>
                          </m:den>
                        </m:f>
                      </m:e>
                    </m:box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= 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𝐱</m:t>
                        </m:r>
                        <m:r>
                          <a:rPr lang="en-US" b="1" i="0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Sin(logx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+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b="1" i="0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𝑺𝒊𝒏𝒙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𝑪𝒐𝒔𝒙</m:t>
                            </m:r>
                          </m:den>
                        </m:f>
                      </m:e>
                    </m:box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Sin(logx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+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</a:rPr>
                              <m:t>𝐒𝐢𝐧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den>
                        </m:f>
                      </m:e>
                    </m:box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Sin(logx) + 2Cosec2x     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533400"/>
                <a:ext cx="8915400" cy="6248400"/>
              </a:xfrm>
              <a:blipFill rotWithShape="1">
                <a:blip r:embed="rId2" cstate="print"/>
                <a:stretch>
                  <a:fillRect l="-889" t="-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53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9436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13.(iii).Sin(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logCotx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763000" cy="59436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  <a:endParaRPr lang="en-US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y = Sin(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logCotx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𝐝𝐱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US" b="1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Sin(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logCotx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)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=  Cos(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logCotx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log(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Cotx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)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logCotx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)  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smtClean="0">
                                <a:latin typeface="Cambria Math"/>
                              </a:rPr>
                              <m:t>𝐂𝐨𝐭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den>
                        </m:f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</m:e>
                    </m:box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US" b="1" i="0" smtClean="0">
                        <a:latin typeface="Cambria Math"/>
                      </a:rPr>
                      <m:t>𝐂𝐨𝐭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x  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nor/>
                          </m:rPr>
                          <a:rPr lang="en-US" b="1" i="0" smtClean="0">
                            <a:latin typeface="Cambria Math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logCotx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tanx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 ( −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Cosec</m:t>
                        </m:r>
                        <m:r>
                          <m:rPr>
                            <m:nor/>
                          </m:rPr>
                          <a:rPr lang="en-US" b="1" i="0" baseline="300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 )</m:t>
                        </m:r>
                      </m:e>
                    </m:box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=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Cos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( 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logCotx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/>
                          </a:rPr>
                          <m:t>𝐒𝐢𝐧𝐱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𝐂𝐨</m:t>
                        </m:r>
                        <m:r>
                          <a:rPr lang="en-US" b="1" i="0" smtClean="0">
                            <a:latin typeface="Cambria Math"/>
                          </a:rPr>
                          <m:t>𝐬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(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latin typeface="Cambria Math"/>
                          </a:rPr>
                          <m:t>𝐒𝐢𝐧</m:t>
                        </m:r>
                        <m:r>
                          <a:rPr lang="en-US" b="1" i="0" baseline="30000" smtClean="0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)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Cos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( 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logCotx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𝐂𝐨𝐬𝐱</m:t>
                        </m:r>
                        <m:r>
                          <a:rPr lang="en-US" b="1" i="0" smtClean="0">
                            <a:latin typeface="Cambria Math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𝐒𝐢𝐧𝐱</m:t>
                        </m:r>
                      </m:den>
                    </m:f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=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Cos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( 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logCotx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0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0" smtClean="0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𝐂𝐨𝐬𝐱</m:t>
                        </m:r>
                        <m:r>
                          <a:rPr lang="en-US" b="1" i="0" smtClean="0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𝑺𝒊𝒏𝒙</m:t>
                        </m:r>
                      </m:den>
                    </m:f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=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Cos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logCotx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𝐒𝐢𝐧</m:t>
                        </m:r>
                        <m:r>
                          <a:rPr lang="en-US" b="1" i="0" smtClean="0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Cos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( 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logCotx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−2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Cosec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 )     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(Ans)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763000" cy="5943600"/>
              </a:xfrm>
              <a:blipFill rotWithShape="1">
                <a:blip r:embed="rId2" cstate="print"/>
                <a:stretch>
                  <a:fillRect l="-1252" t="-1949" b="-2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3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38100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14.(ii).e</a:t>
            </a:r>
            <a:r>
              <a:rPr lang="en-US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logsecx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43000"/>
                <a:ext cx="8839200" cy="5638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  <a:endParaRPr lang="en-US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 e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5x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logsecx</a:t>
                </a:r>
                <a:endParaRPr lang="en-US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𝐝𝐱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 e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5x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logsecx )   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m~Î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xy =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y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 e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logsecx +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logsecx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5x</a:t>
                </a:r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 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5x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𝐒𝐞𝐜𝐱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box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secx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logsecx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. e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5x</a:t>
                </a:r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 e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5x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𝐒𝐞𝐜𝐱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secx tanx +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logsecx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. e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5x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5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 e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5x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tanx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+ 5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logsecx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. e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5x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8839200" cy="5638800"/>
              </a:xfrm>
              <a:blipFill rotWithShape="0">
                <a:blip r:embed="rId2"/>
                <a:stretch>
                  <a:fillRect l="-1724" t="-1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4572000" y="2362200"/>
            <a:ext cx="0" cy="6858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75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868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17.(i)  (x</a:t>
            </a:r>
            <a:r>
              <a:rPr lang="en-US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+1)tan</a:t>
            </a:r>
            <a:r>
              <a:rPr lang="en-US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x-x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839200" cy="51816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</a:t>
                </a: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=  (x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+1) tan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x-x</a:t>
                </a:r>
                <a:endParaRPr lang="en-US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>
                            <a:latin typeface="Cambria Math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>
                            <a:latin typeface="Cambria Math"/>
                          </a:rPr>
                          <m:t>dx</m:t>
                        </m:r>
                        <m:r>
                          <a:rPr lang="en-US" b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dx</m:t>
                        </m:r>
                      </m:den>
                    </m:f>
                    <m:r>
                      <a:rPr lang="en-US" b="0" i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{ (x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+1) tan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– x }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dx</m:t>
                        </m:r>
                      </m:den>
                    </m:f>
                    <m:r>
                      <a:rPr lang="en-US" b="0" i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 x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+1 ) tan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dx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 ( x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+1 )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dx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tan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+ tan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dx</m:t>
                        </m:r>
                      </m:den>
                    </m:f>
                    <m:r>
                      <a:rPr lang="en-US" b="0" i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 x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+1 )  - 1 </a:t>
                </a:r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 ( x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+1 )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(1+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  <m:r>
                              <a:rPr lang="en-US" b="0" i="0" baseline="3000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+tan</a:t>
                </a:r>
                <a:r>
                  <a:rPr lang="en-US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( 2x ) - 1 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 1 + tan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 ( 2x )  - 1 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 2x tan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839200" cy="5181600"/>
              </a:xfrm>
              <a:blipFill rotWithShape="1">
                <a:blip r:embed="rId2" cstate="print"/>
                <a:stretch>
                  <a:fillRect l="-1586" t="-2118" b="-6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40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53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18.(i). Sin(Cos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600200"/>
                <a:ext cx="89154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  <a:endParaRPr lang="en-US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 Sin(Cos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x)</a:t>
                </a:r>
                <a:endParaRPr lang="en-US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𝐝𝐱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Sin( Cos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)</a:t>
                </a:r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=  Cos ( Cos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 Cos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)</a:t>
                </a:r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 x .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𝐱𝟐</m:t>
                                </m:r>
                              </m:e>
                            </m:rad>
                          </m:den>
                        </m:f>
                      </m:e>
                    </m:box>
                  </m:oMath>
                </a14:m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b="1" dirty="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x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𝐱𝟐</m:t>
                                </m:r>
                              </m:e>
                            </m:rad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00200"/>
                <a:ext cx="8915400" cy="5029200"/>
              </a:xfrm>
              <a:blipFill rotWithShape="1">
                <a:blip r:embed="rId2" cstate="print"/>
                <a:stretch>
                  <a:fillRect l="-1778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57800" y="4572000"/>
                <a:ext cx="3733800" cy="724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m~Î 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sz="28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(Cos</a:t>
                </a:r>
                <a:r>
                  <a:rPr lang="en-US" sz="2800" b="1" baseline="30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 b="1" i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sz="2800" b="1" i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2800" b="1" i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𝐱𝟐</m:t>
                                </m:r>
                              </m:e>
                            </m:rad>
                          </m:den>
                        </m:f>
                      </m:e>
                    </m:box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572000"/>
                <a:ext cx="3733800" cy="7243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3431" r="-654" b="-1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5257800" y="4648200"/>
            <a:ext cx="0" cy="6096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23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Presentation on </a:t>
            </a:r>
            <a:r>
              <a:rPr lang="en-US" b="1" dirty="0" smtClean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mathematics-2</a:t>
            </a:r>
            <a:r>
              <a:rPr lang="en-US" b="1" dirty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Subject code: </a:t>
            </a:r>
            <a:r>
              <a:rPr lang="en-US" b="1" dirty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5921</a:t>
            </a:r>
            <a:r>
              <a:rPr lang="en-US" b="1" dirty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Corbel" pitchFamily="34" charset="0"/>
                <a:cs typeface="Arial" charset="0"/>
              </a:rPr>
              <a:t>Presented by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 smtClean="0">
              <a:solidFill>
                <a:srgbClr val="002060"/>
              </a:solidFill>
              <a:latin typeface="Corbel" pitchFamily="34" charset="0"/>
              <a:cs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err="1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Suman</a:t>
            </a:r>
            <a:r>
              <a:rPr lang="en-US" dirty="0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Chakraborty</a:t>
            </a:r>
            <a:endParaRPr lang="en-US" dirty="0" smtClean="0">
              <a:solidFill>
                <a:srgbClr val="002060"/>
              </a:solidFill>
              <a:latin typeface="Gill Sans Ultra Bold Condensed" pitchFamily="34" charset="0"/>
              <a:cs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err="1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B.Sc</a:t>
            </a:r>
            <a:r>
              <a:rPr lang="en-US" dirty="0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Hons</a:t>
            </a:r>
            <a:r>
              <a:rPr lang="en-US" dirty="0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),</a:t>
            </a:r>
            <a:r>
              <a:rPr lang="en-US" dirty="0" err="1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M.Sc</a:t>
            </a:r>
            <a:r>
              <a:rPr lang="en-US" dirty="0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 in Mathematics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smtClean="0">
                <a:solidFill>
                  <a:srgbClr val="002060"/>
                </a:solidFill>
                <a:latin typeface="Corbel" pitchFamily="34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orbel" pitchFamily="34" charset="0"/>
                <a:cs typeface="Arial" charset="0"/>
              </a:rPr>
              <a:t>Instructor (Non-Tech) ,Math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Cooper Black" pitchFamily="18" charset="0"/>
                <a:cs typeface="Arial" charset="0"/>
              </a:rPr>
              <a:t>Bangladesh Survey</a:t>
            </a:r>
            <a:r>
              <a:rPr lang="en-US" sz="1800" b="1" dirty="0" smtClean="0">
                <a:solidFill>
                  <a:srgbClr val="002060"/>
                </a:solidFill>
                <a:latin typeface="Cooper Black" pitchFamily="18" charset="0"/>
                <a:cs typeface="Arial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Cooper Black" pitchFamily="18" charset="0"/>
                <a:cs typeface="Arial" charset="0"/>
              </a:rPr>
              <a:t>Institute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800" b="1" dirty="0" smtClean="0">
              <a:solidFill>
                <a:srgbClr val="002060"/>
              </a:solidFill>
              <a:latin typeface="Corbel" pitchFamily="34" charset="0"/>
              <a:cs typeface="Arial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40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0" y="76200"/>
                <a:ext cx="38100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19.(i).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𝐒𝐢𝐧𝐱</m:t>
                            </m:r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𝐂𝐨𝐬𝐱</m:t>
                            </m:r>
                          </m:num>
                          <m:den>
                            <m:r>
                              <a:rPr lang="en-US" sz="4000" b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sz="4000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4000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𝐒𝐢𝐧𝟐𝐱</m:t>
                                </m:r>
                              </m:e>
                            </m:rad>
                          </m:den>
                        </m:f>
                      </m:e>
                    </m:box>
                  </m:oMath>
                </a14:m>
                <a:endPara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0" y="76200"/>
                <a:ext cx="3810000" cy="1143000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43000"/>
                <a:ext cx="8839200" cy="55626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  <a:endParaRPr lang="en-US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latin typeface="Cambria Math"/>
                                <a:cs typeface="Times New Roman" pitchFamily="18" charset="0"/>
                              </a:rPr>
                              <m:t>𝐒𝐢𝐧𝐱</m:t>
                            </m:r>
                            <m:r>
                              <a:rPr lang="en-US" b="1" i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latin typeface="Cambria Math"/>
                                <a:cs typeface="Times New Roman" pitchFamily="18" charset="0"/>
                              </a:rPr>
                              <m:t>𝐂𝐨𝐬𝐱</m:t>
                            </m:r>
                          </m:num>
                          <m:den>
                            <m:r>
                              <a:rPr lang="en-US" b="1" i="0"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0"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 i="0"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b="1" i="0">
                                    <a:latin typeface="Cambria Math"/>
                                    <a:cs typeface="Times New Roman" pitchFamily="18" charset="0"/>
                                  </a:rPr>
                                  <m:t>𝐒𝐢𝐧𝟐𝐱</m:t>
                                </m:r>
                              </m:e>
                            </m:rad>
                          </m:den>
                        </m:f>
                      </m:e>
                    </m:box>
                  </m:oMath>
                </a14:m>
                <a:endParaRPr lang="en-US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0"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box>
                      <m:box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𝐒𝐢𝐧𝐱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𝐂𝐨𝐬𝐱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𝐒𝐢𝐧𝟐𝐱</m:t>
                                </m:r>
                              </m:e>
                            </m:rad>
                          </m:den>
                        </m:f>
                      </m:e>
                    </m:box>
                  </m:oMath>
                </a14:m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box>
                      <m:box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𝐒𝐢𝐧𝐱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𝐂𝐨𝐬𝐱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𝐒𝐢𝐧</m:t>
                                </m:r>
                                <m:r>
                                  <a:rPr lang="en-US" b="1" i="0" baseline="30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𝐂𝐨𝐬𝟐𝐱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𝐒𝐢𝐧𝐱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𝐂𝐨𝐬𝐱</m:t>
                                </m:r>
                              </m:e>
                            </m:rad>
                          </m:den>
                        </m:f>
                      </m:e>
                    </m:box>
                  </m:oMath>
                </a14:m>
                <a:endPara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box>
                      <m:box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𝐒𝐢𝐧𝐱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𝐂𝐨𝐬𝐱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𝐒𝐢𝐧𝐱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𝐂𝐨𝐬𝐱</m:t>
                                </m:r>
                              </m:e>
                            </m:rad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endPara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box>
                      <m:box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𝐒𝐢𝐧𝐱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𝐂𝐨𝐬𝐱</m:t>
                            </m:r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𝐒𝐢𝐧𝐱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𝐂𝐨𝐬𝐱</m:t>
                            </m:r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</m:e>
                    </m:box>
                  </m:oMath>
                </a14:m>
                <a:endPara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(1)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= 0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8839200" cy="5562600"/>
              </a:xfrm>
              <a:blipFill rotWithShape="1">
                <a:blip r:embed="rId3" cstate="print"/>
                <a:stretch>
                  <a:fillRect l="-1586" t="-1974" b="-16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90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76200"/>
                <a:ext cx="5943600" cy="914400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1.(ii)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𝑪𝒐𝒔𝒙</m:t>
                                </m:r>
                              </m:num>
                              <m:den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𝑪𝒐𝒔𝒙</m:t>
                                </m:r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76200"/>
                <a:ext cx="5943600" cy="914400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990600"/>
                <a:ext cx="8153400" cy="58674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34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34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</a:t>
                </a:r>
                <a:endParaRPr lang="en-US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y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latin typeface="Cambria Math"/>
                                    <a:cs typeface="Times New Roman" pitchFamily="18" charset="0"/>
                                  </a:rPr>
                                  <m:t>𝑪𝒐𝒔</m:t>
                                </m:r>
                                <m:r>
                                  <a:rPr lang="en-US" b="1" i="0" smtClean="0"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a:rPr lang="en-US" b="1" i="1"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/>
                                    <a:cs typeface="Times New Roman" pitchFamily="18" charset="0"/>
                                  </a:rPr>
                                  <m:t>𝑪𝒐𝒔</m:t>
                                </m:r>
                                <m:r>
                                  <a:rPr lang="en-US" b="1" i="0" smtClean="0"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a:rPr lang="en-US" b="1" i="1"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𝐂𝐨𝐬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𝐂𝐨𝐬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𝟐𝐂𝐨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𝐬</m:t>
                                </m:r>
                                <m:r>
                                  <a:rPr lang="en-US" b="1" i="0" baseline="30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b="1" i="0" baseline="30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 </m:t>
                                </m:r>
                                <m:box>
                                  <m:box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boxPr>
                                  <m:e>
                                    <m:f>
                                      <m:fPr>
                                        <m:ctrlPr>
                                          <a:rPr lang="en-US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𝐱</m:t>
                                        </m:r>
                                      </m:num>
                                      <m:den>
                                        <m:r>
                                          <a:rPr lang="en-US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box>
                              </m:num>
                              <m:den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𝟐𝐒𝐢𝐧</m:t>
                                </m:r>
                                <m:r>
                                  <a:rPr lang="en-US" b="1" i="0" baseline="30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b="1" i="0" baseline="30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 </m:t>
                                </m:r>
                                <m:box>
                                  <m:box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boxPr>
                                  <m:e>
                                    <m:f>
                                      <m:fPr>
                                        <m:ctrlPr>
                                          <a:rPr lang="en-US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𝐱</m:t>
                                        </m:r>
                                      </m:num>
                                      <m:den>
                                        <m:r>
                                          <a:rPr lang="en-US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box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𝐂𝐨𝐬</m:t>
                                </m:r>
                                <m:r>
                                  <a:rPr lang="en-US" b="1" i="0" baseline="3000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b="1" i="0" baseline="30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 </m:t>
                                </m:r>
                                <m:box>
                                  <m:box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boxPr>
                                  <m:e>
                                    <m:f>
                                      <m:fPr>
                                        <m:ctrlPr>
                                          <a:rPr lang="en-US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𝐱</m:t>
                                        </m:r>
                                      </m:num>
                                      <m:den>
                                        <m:r>
                                          <a:rPr lang="en-US" b="1" i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box>
                              </m:num>
                              <m:den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𝐒𝐢𝐧</m:t>
                                </m:r>
                                <m:r>
                                  <a:rPr lang="en-US" b="1" i="0" baseline="3000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b="1" i="0" baseline="30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 </m:t>
                                </m:r>
                                <m:box>
                                  <m:box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boxPr>
                                  <m:e>
                                    <m:f>
                                      <m:fPr>
                                        <m:ctrlPr>
                                          <a:rPr lang="en-US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𝐱</m:t>
                                        </m:r>
                                      </m:num>
                                      <m:den>
                                        <m:r>
                                          <a:rPr lang="en-US" b="1" i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box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𝐂𝐨𝐭</m:t>
                            </m:r>
                            <m:r>
                              <a:rPr lang="en-US" b="1" i="0" baseline="3000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b="1" i="0" baseline="3000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box>
                              <m:box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boxPr>
                              <m:e>
                                <m:f>
                                  <m:f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𝐱</m:t>
                                    </m:r>
                                  </m:num>
                                  <m:den>
                                    <m:r>
                                      <a:rPr lang="en-US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</m:e>
                    </m:rad>
                  </m:oMath>
                </a14:m>
                <a:endPara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brk m:alnAt="63"/>
                      </m:rP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𝐂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𝐨𝐭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box>
                      <m:box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endPara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=  - Cosec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box>
                      <m:box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endParaRPr lang="en-US" b="1" baseline="30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=  - Cosec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.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 -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Cosec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90600"/>
                <a:ext cx="8153400" cy="5867400"/>
              </a:xfrm>
              <a:blipFill rotWithShape="1">
                <a:blip r:embed="rId3" cstate="print"/>
                <a:stretch>
                  <a:fillRect l="-1121" t="-1767" b="-2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99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22238"/>
                <a:ext cx="4343400" cy="868362"/>
              </a:xfrm>
            </p:spPr>
            <p:txBody>
              <a:bodyPr>
                <a:no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20.(i).log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sz="3600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600" b="1" i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𝐂𝐨𝐬𝐱</m:t>
                                </m:r>
                              </m:num>
                              <m:den>
                                <m:r>
                                  <a:rPr lang="en-US" sz="3600" b="1" i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sz="3600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3600" b="1" i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𝐂𝐨𝐬𝐱</m:t>
                                </m:r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22238"/>
                <a:ext cx="4343400" cy="868362"/>
              </a:xfrm>
              <a:blipFill rotWithShape="1">
                <a:blip r:embed="rId2" cstate="print"/>
                <a:stretch>
                  <a:fillRect t="-3497" b="-13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3657600" cy="59436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  <a:endParaRPr lang="en-US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y =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𝐥𝐨𝐠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 i="0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0">
                                    <a:latin typeface="Cambria Math"/>
                                    <a:cs typeface="Times New Roman" pitchFamily="18" charset="0"/>
                                  </a:rPr>
                                  <m:t>𝐂𝐨𝐬</m:t>
                                </m:r>
                                <m:r>
                                  <a:rPr lang="en-US" b="1" i="0" smtClean="0"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a:rPr lang="en-US" b="1" i="0"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b="1" i="0"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 i="0"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b="1" i="0">
                                    <a:latin typeface="Cambria Math"/>
                                    <a:cs typeface="Times New Roman" pitchFamily="18" charset="0"/>
                                  </a:rPr>
                                  <m:t>𝐂𝐨𝐬</m:t>
                                </m:r>
                                <m:r>
                                  <a:rPr lang="en-US" b="1" i="0" smtClean="0"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a:rPr lang="en-US" b="1" i="0"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sz="2800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sz="2800" b="1" i="0">
                            <a:latin typeface="Cambria Math"/>
                          </a:rPr>
                          <m:t>𝐝𝐱</m:t>
                        </m:r>
                        <m:r>
                          <a:rPr lang="en-US" sz="2800" b="1" i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800" b="1" i="0">
                            <a:latin typeface="Cambria Math"/>
                          </a:rPr>
                          <m:t>𝐝𝐱</m:t>
                        </m:r>
                        <m:r>
                          <a:rPr lang="en-US" sz="2800" b="1" i="0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2800" b="1" i="0" smtClean="0">
                        <a:latin typeface="Cambria Math"/>
                      </a:rPr>
                      <m:t>𝐥𝐨𝐠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sz="2800" b="1" i="0" smtClean="0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𝐂𝐨𝐬</m:t>
                                </m:r>
                                <m:r>
                                  <a:rPr lang="en-US" sz="2800" b="1" i="0" smtClean="0"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sz="2800" b="1" i="0" smtClean="0"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𝐂𝐨𝐬</m:t>
                                </m:r>
                                <m:r>
                                  <a:rPr lang="en-US" sz="2800" b="1" i="0" smtClean="0"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800" b="1" i="0">
                            <a:latin typeface="Cambria Math"/>
                          </a:rPr>
                          <m:t>𝐝𝐱</m:t>
                        </m:r>
                        <m:r>
                          <a:rPr lang="en-US" sz="2800" b="1" i="0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2800" b="1" i="0" smtClean="0">
                        <a:latin typeface="Cambria Math"/>
                      </a:rPr>
                      <m:t>𝐥𝐨𝐠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sz="2800" b="1" i="0" smtClean="0">
                                    <a:latin typeface="Cambria Math"/>
                                    <a:cs typeface="Times New Roman" pitchFamily="18" charset="0"/>
                                  </a:rPr>
                                  <m:t>𝐒𝐢𝐧</m:t>
                                </m:r>
                                <m:r>
                                  <a:rPr lang="en-US" sz="2800" b="1" i="0" baseline="30000"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box>
                                  <m:boxPr>
                                    <m:ctrlPr>
                                      <a:rPr lang="en-US" sz="2800" b="1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boxPr>
                                  <m:e>
                                    <m:r>
                                      <a:rPr lang="en-US" sz="2800" b="1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  </m:t>
                                    </m:r>
                                    <m:f>
                                      <m:fPr>
                                        <m:ctrlPr>
                                          <a:rPr lang="en-US" sz="2800" b="1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1" i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𝐱</m:t>
                                        </m:r>
                                      </m:num>
                                      <m:den>
                                        <m:r>
                                          <a:rPr lang="en-US" sz="2800" b="1" i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box>
                              </m:num>
                              <m:den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sz="2800" b="1" i="0" smtClean="0">
                                    <a:latin typeface="Cambria Math"/>
                                    <a:cs typeface="Times New Roman" pitchFamily="18" charset="0"/>
                                  </a:rPr>
                                  <m:t>𝐂𝐨𝐬</m:t>
                                </m:r>
                                <m:r>
                                  <a:rPr lang="en-US" sz="2800" b="1" i="0" baseline="30000"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box>
                                  <m:boxPr>
                                    <m:ctrlPr>
                                      <a:rPr lang="en-US" sz="2800" b="1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boxPr>
                                  <m:e>
                                    <m:f>
                                      <m:fPr>
                                        <m:ctrlPr>
                                          <a:rPr lang="en-US" sz="2800" b="1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1" i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𝐱</m:t>
                                        </m:r>
                                      </m:num>
                                      <m:den>
                                        <m:r>
                                          <a:rPr lang="en-US" sz="2800" b="1" i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box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800" b="1" i="0">
                            <a:latin typeface="Cambria Math"/>
                          </a:rPr>
                          <m:t>𝐝𝐱</m:t>
                        </m:r>
                        <m:r>
                          <a:rPr lang="en-US" sz="2800" b="1" i="0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2800" b="1" i="0" smtClean="0">
                        <a:latin typeface="Cambria Math"/>
                      </a:rPr>
                      <m:t>𝐥𝐨𝐠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0" smtClean="0">
                                    <a:latin typeface="Cambria Math"/>
                                    <a:cs typeface="Times New Roman" pitchFamily="18" charset="0"/>
                                  </a:rPr>
                                  <m:t>𝐒𝐢𝐧</m:t>
                                </m:r>
                                <m:r>
                                  <a:rPr lang="en-US" sz="2800" b="1" i="0" baseline="30000"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sz="2800" b="1" i="0" baseline="30000" smtClean="0"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box>
                                  <m:boxPr>
                                    <m:ctrlPr>
                                      <a:rPr lang="en-US" sz="2800" b="1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boxPr>
                                  <m:e>
                                    <m:f>
                                      <m:fPr>
                                        <m:ctrlPr>
                                          <a:rPr lang="en-US" sz="2800" b="1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1" i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𝐱</m:t>
                                        </m:r>
                                      </m:num>
                                      <m:den>
                                        <m:r>
                                          <a:rPr lang="en-US" sz="2800" b="1" i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box>
                              </m:num>
                              <m:den>
                                <m:r>
                                  <a:rPr lang="en-US" sz="2800" b="1" i="0" smtClean="0">
                                    <a:latin typeface="Cambria Math"/>
                                    <a:cs typeface="Times New Roman" pitchFamily="18" charset="0"/>
                                  </a:rPr>
                                  <m:t>𝐂𝐨𝐬</m:t>
                                </m:r>
                                <m:r>
                                  <a:rPr lang="en-US" sz="2800" b="1" i="0" baseline="30000"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sz="2800" b="1" i="0" baseline="30000" smtClean="0"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box>
                                  <m:boxPr>
                                    <m:ctrlPr>
                                      <a:rPr lang="en-US" sz="2800" b="1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boxPr>
                                  <m:e>
                                    <m:f>
                                      <m:fPr>
                                        <m:ctrlPr>
                                          <a:rPr lang="en-US" sz="2800" b="1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1" i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𝐱</m:t>
                                        </m:r>
                                      </m:num>
                                      <m:den>
                                        <m:r>
                                          <a:rPr lang="en-US" sz="2800" b="1" i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box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sz="2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800" b="1" i="0">
                            <a:latin typeface="Cambria Math" panose="02040503050406030204" pitchFamily="18" charset="0"/>
                          </a:rPr>
                          <m:t>𝐝𝐱</m:t>
                        </m:r>
                        <m:r>
                          <a:rPr lang="en-US" sz="2800" b="1" i="0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2800" b="1" i="0">
                        <a:latin typeface="Cambria Math"/>
                      </a:rPr>
                      <m:t>𝐥𝐨𝐠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/>
                            <a:cs typeface="Times New Roman" pitchFamily="18" charset="0"/>
                          </a:rPr>
                          <m:t>𝐒𝐢𝐧</m:t>
                        </m:r>
                        <m:r>
                          <a:rPr lang="en-US" sz="2800" b="1" i="0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sz="2800" b="1" i="0">
                            <a:latin typeface="Cambria Math"/>
                            <a:cs typeface="Times New Roman" pitchFamily="18" charset="0"/>
                          </a:rPr>
                          <m:t>𝐂𝐨𝐬</m:t>
                        </m:r>
                        <m:r>
                          <a:rPr lang="en-US" sz="2800" b="1" i="0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den>
                    </m:f>
                  </m:oMath>
                </a14:m>
                <a:endParaRPr lang="en-US" sz="2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800" b="1" i="0">
                            <a:latin typeface="Cambria Math"/>
                          </a:rPr>
                          <m:t>𝐝𝐱</m:t>
                        </m:r>
                        <m:r>
                          <a:rPr lang="en-US" sz="2800" b="1" i="0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2800" b="1" i="0">
                        <a:latin typeface="Cambria Math"/>
                      </a:rPr>
                      <m:t>𝐥𝐨𝐠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en-US" sz="2800" b="1" i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endParaRPr lang="en-US" sz="28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3657600" cy="5943600"/>
              </a:xfrm>
              <a:blipFill rotWithShape="1">
                <a:blip r:embed="rId3" cstate="print"/>
                <a:stretch>
                  <a:fillRect l="-3833" t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81600" y="2134927"/>
                <a:ext cx="3810000" cy="4189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dirty="0">
                            <a:latin typeface="Times New Roman" pitchFamily="18" charset="0"/>
                            <a:cs typeface="Times New Roman" pitchFamily="18" charset="0"/>
                          </a:rPr>
                          <m:t>tan</m:t>
                        </m:r>
                        <m:r>
                          <m:rPr>
                            <m:nor/>
                          </m:rPr>
                          <a:rPr lang="en-US" sz="2800" b="1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den>
                    </m:f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800" b="1" i="0">
                            <a:latin typeface="Cambria Math"/>
                          </a:rPr>
                          <m:t>𝐝𝐱</m:t>
                        </m:r>
                        <m:r>
                          <a:rPr lang="en-US" sz="2800" b="1" i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en-US" sz="2800" b="1" i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 = Cot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en-US" sz="2800" b="1" i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  <m:r>
                      <a:rPr lang="en-US" sz="2800" b="1" i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b="1" i="0">
                        <a:latin typeface="Cambria Math"/>
                        <a:cs typeface="Times New Roman" pitchFamily="18" charset="0"/>
                      </a:rPr>
                      <m:t>𝐒𝐞𝐜𝟐</m:t>
                    </m:r>
                    <m:box>
                      <m:box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en-US" sz="2800" b="1" i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800" b="1" i="0">
                            <a:latin typeface="Cambria Math"/>
                          </a:rPr>
                          <m:t>𝐝𝐱</m:t>
                        </m:r>
                        <m:r>
                          <a:rPr lang="en-US" sz="2800" b="1" i="0">
                            <a:latin typeface="Cambria Math"/>
                          </a:rPr>
                          <m:t> </m:t>
                        </m:r>
                      </m:den>
                    </m:f>
                    <m:box>
                      <m:box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en-US" sz="2800" b="1" i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/>
                            <a:cs typeface="Times New Roman" pitchFamily="18" charset="0"/>
                          </a:rPr>
                          <m:t>𝐂𝐨𝐬</m:t>
                        </m:r>
                        <m:box>
                          <m:box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sz="2800" b="1" i="0">
                            <a:latin typeface="Cambria Math"/>
                            <a:cs typeface="Times New Roman" pitchFamily="18" charset="0"/>
                          </a:rPr>
                          <m:t>𝐒𝐢𝐧</m:t>
                        </m:r>
                        <m:box>
                          <m:box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den>
                    </m:f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latin typeface="Cambria Math"/>
                            <a:cs typeface="Times New Roman" pitchFamily="18" charset="0"/>
                          </a:rPr>
                          <m:t>𝐂𝐨𝐬</m:t>
                        </m:r>
                        <m:r>
                          <a:rPr lang="en-US" sz="2800" b="1" i="0" baseline="3000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box>
                          <m:box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den>
                    </m:f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.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endParaRPr lang="en-US" sz="2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latin typeface="Cambria Math"/>
                            <a:cs typeface="Times New Roman" pitchFamily="18" charset="0"/>
                          </a:rPr>
                          <m:t>𝟐𝐒𝐢𝐧</m:t>
                        </m:r>
                        <m:box>
                          <m:box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  <m:r>
                          <a:rPr lang="en-US" sz="2800" b="1" i="0" smtClean="0"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sz="2800" b="1" i="0">
                            <a:latin typeface="Cambria Math"/>
                            <a:cs typeface="Times New Roman" pitchFamily="18" charset="0"/>
                          </a:rPr>
                          <m:t>𝐂𝐨𝐬</m:t>
                        </m:r>
                        <m:box>
                          <m:box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  <m:r>
                                  <a:rPr lang="en-US" sz="2800" b="1" i="0" smtClean="0">
                                    <a:latin typeface="Cambria Math"/>
                                    <a:cs typeface="Times New Roman" pitchFamily="18" charset="0"/>
                                  </a:rPr>
                                  <m:t>  </m:t>
                                </m:r>
                              </m:num>
                              <m:den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den>
                    </m:f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latin typeface="Cambria Math"/>
                            <a:cs typeface="Times New Roman" pitchFamily="18" charset="0"/>
                          </a:rPr>
                          <m:t>𝐒𝐢𝐧𝐱</m:t>
                        </m:r>
                      </m:den>
                    </m:f>
                    <m:r>
                      <a:rPr lang="en-US" sz="2800" b="1" i="0">
                        <a:latin typeface="Cambria Math"/>
                        <a:cs typeface="Times New Roman" pitchFamily="18" charset="0"/>
                      </a:rPr>
                      <m:t>     </m:t>
                    </m:r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= 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Cosecx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134927"/>
                <a:ext cx="3810000" cy="418967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200" b="-3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4343400" y="2134927"/>
            <a:ext cx="0" cy="41896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31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295400" y="228600"/>
                <a:ext cx="4419600" cy="792162"/>
              </a:xfrm>
            </p:spPr>
            <p:txBody>
              <a:bodyPr>
                <a:normAutofit/>
              </a:bodyPr>
              <a:lstStyle/>
              <a:p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20.(ii).log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𝐚</m:t>
                            </m:r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𝐚</m:t>
                            </m:r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den>
                        </m:f>
                      </m:e>
                    </m:box>
                  </m:oMath>
                </a14:m>
                <a:endPara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95400" y="228600"/>
                <a:ext cx="4419600" cy="792162"/>
              </a:xfrm>
              <a:blipFill rotWithShape="1">
                <a:blip r:embed="rId2" cstate="print"/>
                <a:stretch>
                  <a:fillRect t="-12403" b="-24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90600"/>
                <a:ext cx="8763000" cy="58674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36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  <a:endParaRPr lang="en-US" sz="3600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y = log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latin typeface="Cambria Math"/>
                                <a:cs typeface="Times New Roman" pitchFamily="18" charset="0"/>
                              </a:rPr>
                              <m:t>𝐚</m:t>
                            </m:r>
                            <m:r>
                              <a:rPr lang="en-US" b="1" i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en-US" b="1" i="0">
                                <a:latin typeface="Cambria Math"/>
                                <a:cs typeface="Times New Roman" pitchFamily="18" charset="0"/>
                              </a:rPr>
                              <m:t>𝐚</m:t>
                            </m:r>
                            <m:r>
                              <a:rPr lang="en-US" b="1" i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den>
                        </m:f>
                      </m:e>
                    </m:box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0"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𝐚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𝐚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den>
                        </m:f>
                      </m:e>
                    </m:box>
                  </m:oMath>
                </a14:m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{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𝐚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x) -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𝐚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}</a:t>
                </a:r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𝐚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x)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𝐚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x)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den>
                    </m:f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𝐚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x)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den>
                    </m:f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𝐚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x)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den>
                    </m:f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1)  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den>
                    </m:f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den>
                    </m:f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den>
                    </m:f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)(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b="1" i="0" baseline="3000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𝐱𝟐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90600"/>
                <a:ext cx="8763000" cy="5867400"/>
              </a:xfrm>
              <a:blipFill rotWithShape="1">
                <a:blip r:embed="rId3" cstate="print"/>
                <a:stretch>
                  <a:fillRect l="-1669" t="-2495" b="-7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14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74638"/>
                <a:ext cx="5562600" cy="868362"/>
              </a:xfrm>
            </p:spPr>
            <p:txBody>
              <a:bodyPr>
                <a:norm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20.(iv).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log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𝐞</m:t>
                            </m:r>
                            <m:r>
                              <a:rPr lang="en-US" sz="3600" b="1" baseline="3000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sz="36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36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𝐞𝐱</m:t>
                            </m:r>
                          </m:den>
                        </m:f>
                      </m:e>
                    </m:box>
                  </m:oMath>
                </a14:m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74638"/>
                <a:ext cx="5562600" cy="868362"/>
              </a:xfrm>
              <a:blipFill rotWithShape="1">
                <a:blip r:embed="rId2" cstate="print"/>
                <a:stretch>
                  <a:fillRect t="-1399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90600"/>
                <a:ext cx="8763000" cy="57912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33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33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  <a:endParaRPr lang="en-US" sz="3300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 log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𝐞</m:t>
                            </m:r>
                            <m:r>
                              <a:rPr lang="en-US" b="1" i="1" baseline="30000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𝒆𝒙</m:t>
                            </m:r>
                          </m:den>
                        </m:f>
                      </m:e>
                    </m:box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𝐝𝐱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𝐞</m:t>
                            </m:r>
                            <m:r>
                              <a:rPr lang="en-US" b="1" i="0" baseline="300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𝐞𝐱</m:t>
                            </m:r>
                          </m:den>
                        </m:f>
                      </m:e>
                    </m:box>
                  </m:oMath>
                </a14:m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{log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𝐞</m:t>
                    </m:r>
                  </m:oMath>
                </a14:m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- log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𝐞</m:t>
                    </m:r>
                  </m:oMath>
                </a14:m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}</a:t>
                </a:r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𝐞</m:t>
                    </m:r>
                  </m:oMath>
                </a14:m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𝐞</m:t>
                    </m:r>
                  </m:oMath>
                </a14:m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  <m:r>
                          <a:rPr lang="en-US" b="1" i="0" baseline="3000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den>
                    </m:f>
                    <m:r>
                      <a:rPr lang="en-US" b="1" i="1" baseline="3000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𝐞</m:t>
                    </m:r>
                  </m:oMath>
                </a14:m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𝐞𝐱</m:t>
                        </m:r>
                      </m:den>
                    </m:f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𝐞</m:t>
                    </m:r>
                  </m:oMath>
                </a14:m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  <m:r>
                          <a:rPr lang="en-US" b="1" i="0" baseline="3000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den>
                    </m:f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𝐞</m:t>
                    </m:r>
                    <m:r>
                      <a:rPr lang="en-US" b="1" i="0" baseline="30000" smtClean="0">
                        <a:solidFill>
                          <a:schemeClr val="tx1"/>
                        </a:solidFill>
                        <a:latin typeface="Cambria Math"/>
                      </a:rPr>
                      <m:t>𝐱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𝐞𝐱</m:t>
                        </m:r>
                      </m:den>
                    </m:f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𝐞𝐱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= 1 -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  <m:r>
                          <a:rPr lang="en-US" b="1" i="0" baseline="3000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𝐞𝐱</m:t>
                        </m:r>
                      </m:den>
                    </m:f>
                  </m:oMath>
                </a14:m>
                <a:endPara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𝐞𝐱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  <m:r>
                          <a:rPr lang="en-US" b="1" i="0" baseline="3000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𝐞𝐱</m:t>
                        </m:r>
                      </m:den>
                    </m:f>
                  </m:oMath>
                </a14:m>
                <a:endPara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𝐞𝐱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90600"/>
                <a:ext cx="8763000" cy="5791200"/>
              </a:xfrm>
              <a:blipFill rotWithShape="1">
                <a:blip r:embed="rId3" cstate="print"/>
                <a:stretch>
                  <a:fillRect l="-1391" t="-2105" b="-7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70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20.(v).log(Sin2x)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534400" cy="4876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 </a:t>
                </a:r>
                <a:endParaRPr lang="en-US" sz="2800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y =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log( Sin2x )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sz="2800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𝐝𝐱</m:t>
                        </m:r>
                        <m:r>
                          <a:rPr lang="en-US" sz="2800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US" sz="2800" b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log( Sin2x )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 smtClean="0">
                            <a:latin typeface="Cambria Math"/>
                            <a:cs typeface="Times New Roman" pitchFamily="18" charset="0"/>
                          </a:rPr>
                          <m:t>𝐒𝐢𝐧𝟐</m:t>
                        </m:r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𝐝𝐱</m:t>
                        </m:r>
                        <m:r>
                          <a:rPr lang="en-US" sz="2800" b="1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2800" b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800" b="1" i="0" smtClean="0">
                        <a:latin typeface="Cambria Math"/>
                        <a:cs typeface="Times New Roman" pitchFamily="18" charset="0"/>
                      </a:rPr>
                      <m:t>𝐒𝐢𝐧𝟐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x ) 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𝑺𝒊𝒏</m:t>
                        </m:r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den>
                    </m:f>
                    <m:r>
                      <a:rPr lang="en-US" sz="2800" b="1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b="1" i="0" smtClean="0">
                        <a:latin typeface="Cambria Math"/>
                        <a:cs typeface="Times New Roman" pitchFamily="18" charset="0"/>
                      </a:rPr>
                      <m:t>𝐂𝐨𝐬</m:t>
                    </m:r>
                    <m:r>
                      <a:rPr lang="en-US" sz="2800" b="1" i="1"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𝐝𝐱</m:t>
                        </m:r>
                        <m:r>
                          <a:rPr lang="en-US" sz="2800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2x 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         = Cot2x.2  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         = 2Cot2x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8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534400" cy="4876800"/>
              </a:xfrm>
              <a:blipFill rotWithShape="1">
                <a:blip r:embed="rId2" cstate="print"/>
                <a:stretch>
                  <a:fillRect l="-1500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29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66800" y="0"/>
                <a:ext cx="6019800" cy="6858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21.(i).log(x-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3200" b="1" i="1" baseline="3000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66800" y="0"/>
                <a:ext cx="6019800" cy="685800"/>
              </a:xfrm>
              <a:blipFill rotWithShape="1">
                <a:blip r:embed="rId2" cstate="print"/>
                <a:stretch>
                  <a:fillRect t="-885" b="-23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685800"/>
                <a:ext cx="8686800" cy="609600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sz="40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40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  <a:endParaRPr lang="en-US" sz="4000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34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sz="34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  </a:t>
                </a:r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=  </a:t>
                </a:r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log(x-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400" b="1" i="0" baseline="3000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1" i="0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sz="3400" b="1" i="0">
                            <a:latin typeface="Cambria Math"/>
                          </a:rPr>
                          <m:t>𝐝𝐱</m:t>
                        </m:r>
                        <m:r>
                          <a:rPr lang="en-US" sz="3400" b="1" i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400" b="1" i="0"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log(x-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400" b="1" i="0" baseline="3000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3400" b="1" i="0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a:rPr lang="en-US" sz="3400" b="1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400" b="1" i="0">
                            <a:latin typeface="Cambria Math"/>
                          </a:rPr>
                          <m:t>𝐝𝐱</m:t>
                        </m:r>
                        <m:r>
                          <a:rPr lang="en-US" sz="3400" b="1" i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(x-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400" b="1" i="0" baseline="3000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3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3400" b="1" i="0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en-US" sz="3400" b="1" i="0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400" b="1" dirty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400" b="1" i="0">
                            <a:latin typeface="Cambria Math"/>
                          </a:rPr>
                          <m:t>𝐝𝐱</m:t>
                        </m:r>
                        <m:r>
                          <a:rPr lang="en-US" sz="3400" b="1" i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x-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400" b="1" i="0">
                            <a:latin typeface="Cambria Math"/>
                          </a:rPr>
                          <m:t>𝐝𝐱</m:t>
                        </m:r>
                        <m:r>
                          <a:rPr lang="en-US" sz="3400" b="1" i="0">
                            <a:latin typeface="Cambria Math"/>
                          </a:rPr>
                          <m:t> 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400" b="1" i="0" baseline="3000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3400" b="1" i="0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en-US" sz="3400" b="1" i="0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400" b="1" dirty="0" smtClean="0">
                        <a:latin typeface="Cambria Math"/>
                        <a:cs typeface="Times New Roman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sz="3400" b="1" i="0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400" b="1" i="0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3400" b="1" i="0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400" b="1" i="0">
                            <a:latin typeface="Cambria Math"/>
                          </a:rPr>
                          <m:t>𝐝𝐱</m:t>
                        </m:r>
                        <m:r>
                          <a:rPr lang="en-US" sz="3400" b="1" i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400" b="1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3400" b="1" i="0">
                        <a:latin typeface="Cambria Math"/>
                        <a:cs typeface="Times New Roman" pitchFamily="18" charset="0"/>
                      </a:rPr>
                      <m:t>𝐱</m:t>
                    </m:r>
                    <m:r>
                      <a:rPr lang="en-US" sz="3400" b="1" i="0" baseline="30000"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sz="3400" b="1" i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400" b="1" i="0">
                        <a:latin typeface="Cambria Math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 ) } </a:t>
                </a:r>
              </a:p>
              <a:p>
                <a:pPr marL="0" indent="0">
                  <a:buNone/>
                </a:pPr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3400" b="1" i="0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en-US" sz="3400" b="1" i="0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400" b="1" dirty="0">
                        <a:latin typeface="Cambria Math"/>
                        <a:cs typeface="Times New Roman" pitchFamily="18" charset="0"/>
                      </a:rPr>
                      <m:t>{</m:t>
                    </m:r>
                  </m:oMath>
                </a14:m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1-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3400" b="1" i="0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(2</a:t>
                </a:r>
                <a14:m>
                  <m:oMath xmlns:m="http://schemas.openxmlformats.org/officeDocument/2006/math">
                    <m:r>
                      <a:rPr lang="en-US" sz="3400" b="1" i="0">
                        <a:latin typeface="Cambria Math"/>
                        <a:cs typeface="Times New Roman" pitchFamily="18" charset="0"/>
                      </a:rPr>
                      <m:t>𝐱</m:t>
                    </m:r>
                    <m:r>
                      <a:rPr lang="en-US" sz="3400" b="1" i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400" b="1" i="0">
                        <a:latin typeface="Cambria Math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)} </a:t>
                </a:r>
              </a:p>
              <a:p>
                <a:pPr marL="0" indent="0">
                  <a:buNone/>
                </a:pPr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3400" b="1" i="0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(1-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400" b="1" i="0" smtClean="0"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3400" b="1" i="0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3400" b="1" i="0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3400" b="1" i="0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3400" b="1" i="0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3400" b="1" i="0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3400" b="1" i="0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400" b="1" i="0" smtClean="0">
                            <a:latin typeface="Cambria Math"/>
                            <a:cs typeface="Times New Roman" pitchFamily="18" charset="0"/>
                          </a:rPr>
                          <m:t>−(</m:t>
                        </m:r>
                        <m:r>
                          <a:rPr lang="en-US" sz="3400" b="1" i="0" smtClean="0"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400" b="1" i="0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3400" b="1" i="0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3400" b="1" i="0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3400" b="1" i="0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endParaRPr lang="en-US" sz="3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400" b="1" i="0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3400" b="1" i="0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4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400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34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3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685800"/>
                <a:ext cx="8686800" cy="6096000"/>
              </a:xfrm>
              <a:blipFill rotWithShape="0">
                <a:blip r:embed="rId3" cstate="print"/>
                <a:stretch>
                  <a:fillRect l="-1193" t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40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5562600" cy="9445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21.(ii).log(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Secx+tanx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7467600" cy="53340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 t </a:t>
                </a:r>
                <a:endParaRPr lang="en-US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Secx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tanx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𝐝𝐱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Secx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tanx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Secx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tanx</m:t>
                        </m:r>
                      </m:den>
                    </m:f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𝐝𝐱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b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Secx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tanx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Secx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tanx</m:t>
                        </m:r>
                      </m:den>
                    </m:f>
                    <m:r>
                      <a:rPr lang="en-US" b="1">
                        <a:latin typeface="Cambria Math"/>
                        <a:cs typeface="Times New Roman" pitchFamily="18" charset="0"/>
                      </a:rPr>
                      <m:t>(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𝐝𝐱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Secx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𝐝𝐱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tanx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Secx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tanx</m:t>
                        </m:r>
                      </m:den>
                    </m:f>
                    <m:r>
                      <a:rPr lang="en-US" b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Secx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tanx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Sec</m:t>
                    </m:r>
                    <m:r>
                      <m:rPr>
                        <m:nor/>
                      </m:rPr>
                      <a:rPr lang="en-US" b="1" i="0" baseline="30000" dirty="0" smtClean="0">
                        <a:latin typeface="Times New Roman" pitchFamily="18" charset="0"/>
                        <a:cs typeface="Times New Roman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Secx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tanx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Secx</m:t>
                    </m:r>
                    <m:r>
                      <a:rPr lang="en-US" b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tanx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Secx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Secx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7467600" cy="5334000"/>
              </a:xfrm>
              <a:blipFill rotWithShape="1">
                <a:blip r:embed="rId2" cstate="print"/>
                <a:stretch>
                  <a:fillRect l="-1878" t="-2057" b="-21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55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676400" y="76200"/>
                <a:ext cx="5791200" cy="715962"/>
              </a:xfrm>
            </p:spPr>
            <p:txBody>
              <a:bodyPr>
                <a:noAutofit/>
              </a:bodyPr>
              <a:lstStyle/>
              <a:p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23.(i).Cot</a:t>
                </a:r>
                <a:r>
                  <a:rPr lang="en-US" sz="40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den>
                        </m:f>
                      </m:e>
                    </m:box>
                  </m:oMath>
                </a14:m>
                <a:endPara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76400" y="76200"/>
                <a:ext cx="5791200" cy="715962"/>
              </a:xfrm>
              <a:blipFill rotWithShape="1">
                <a:blip r:embed="rId2" cstate="print"/>
                <a:stretch>
                  <a:fillRect t="-18803" b="-3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838200"/>
                <a:ext cx="7086600" cy="59436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 t 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y = Cot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den>
                        </m:f>
                      </m:e>
                    </m:box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𝐝𝐱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Cot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den>
                        </m:f>
                      </m:e>
                    </m:box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tan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x =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𝜽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tan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dirty="0" smtClean="0">
                                <a:latin typeface="Cambria Math"/>
                                <a:cs typeface="Times New Roman" pitchFamily="18" charset="0"/>
                              </a:rPr>
                              <m:t>𝒕𝒂𝒏</m:t>
                            </m:r>
                            <m:box>
                              <m:boxPr>
                                <m:ctrlPr>
                                  <a:rPr lang="en-US" b="1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dirty="0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b="1" i="1" dirty="0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lang="en-US" b="1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𝒕𝒂𝒏</m:t>
                                </m:r>
                                <m:r>
                                  <a:rPr lang="en-US" b="1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𝜽</m:t>
                                </m:r>
                              </m:e>
                            </m:box>
                          </m:num>
                          <m:den>
                            <m:r>
                              <a:rPr lang="en-US" b="1" i="1" dirty="0" smtClean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 dirty="0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1" dirty="0">
                                <a:latin typeface="Cambria Math"/>
                                <a:cs typeface="Times New Roman" pitchFamily="18" charset="0"/>
                              </a:rPr>
                              <m:t>𝒕𝒂𝒏</m:t>
                            </m:r>
                            <m:box>
                              <m:box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dirty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b="1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lang="en-US" b="1" i="1" dirty="0">
                                    <a:latin typeface="Cambria Math"/>
                                    <a:cs typeface="Times New Roman" pitchFamily="18" charset="0"/>
                                  </a:rPr>
                                  <m:t>𝒕𝒂𝒏</m:t>
                                </m:r>
                                <m:r>
                                  <a:rPr lang="en-US" b="1" i="1" dirty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𝜽</m:t>
                                </m:r>
                              </m:e>
                            </m:box>
                          </m:den>
                        </m:f>
                      </m:e>
                    </m:box>
                    <m:r>
                      <a:rPr lang="en-US" b="1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   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𝜽</m:t>
                    </m:r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𝐭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an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tan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tan(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𝜽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)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𝜽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tan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x)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(tan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x )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=  0 -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b="1" i="1" baseline="30000" smtClean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=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b="1" i="1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838200"/>
                <a:ext cx="7086600" cy="5943600"/>
              </a:xfrm>
              <a:blipFill rotWithShape="0">
                <a:blip r:embed="rId3"/>
                <a:stretch>
                  <a:fillRect l="-1720" t="-2154" b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4191000" y="2514600"/>
            <a:ext cx="0" cy="1219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50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05000" y="76200"/>
                <a:ext cx="3962400" cy="868362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23.(ii).tan</a:t>
                </a:r>
                <a:r>
                  <a:rPr lang="en-US" sz="32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𝟒</m:t>
                            </m:r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𝟒</m:t>
                            </m:r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sz="3200" b="1" i="1" baseline="3000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05000" y="76200"/>
                <a:ext cx="3962400" cy="868362"/>
              </a:xfrm>
              <a:blipFill rotWithShape="1">
                <a:blip r:embed="rId2" cstate="print"/>
                <a:stretch>
                  <a:fillRect b="-4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838200"/>
                <a:ext cx="7162800" cy="59436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awi,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y = tan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b="1" i="1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endParaRPr lang="en-US" b="1" baseline="30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tan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b="1" i="1" baseline="30000" smtClean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endParaRPr lang="en-US" b="1" baseline="30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tan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.</m:t>
                            </m:r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−(</m:t>
                            </m:r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  <m:r>
                              <a:rPr lang="en-US" b="1" i="1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             awi</a:t>
                </a: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2x = tan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𝜽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tan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2800" b="1" i="1" smtClean="0">
                                <a:latin typeface="Cambria Math"/>
                                <a:cs typeface="Times New Roman" pitchFamily="18" charset="0"/>
                              </a:rPr>
                              <m:t>𝒕𝒂𝒏</m:t>
                            </m:r>
                            <m:r>
                              <a:rPr lang="en-US" sz="2800" b="1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𝜽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sz="2800" b="1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latin typeface="Cambria Math"/>
                                <a:cs typeface="Times New Roman" pitchFamily="18" charset="0"/>
                              </a:rPr>
                              <m:t>𝒕𝒂𝒏</m:t>
                            </m:r>
                            <m:r>
                              <a:rPr lang="en-US" sz="2800" b="1" i="1" baseline="30000" smtClean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2800" b="1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𝜽</m:t>
                            </m:r>
                          </m:den>
                        </m:f>
                      </m:e>
                    </m:box>
                    <m:r>
                      <a:rPr lang="en-US" sz="2800" b="1" i="1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                         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𝜽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= tan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2x  </a:t>
                </a:r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tan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𝒂𝒏</m:t>
                        </m:r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𝜽</m:t>
                        </m:r>
                      </m:e>
                    </m:box>
                  </m:oMath>
                </a14:m>
                <a:endParaRPr lang="en-US" b="1" baseline="30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  <m:box>
                      <m:box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𝜽</m:t>
                        </m:r>
                      </m:e>
                    </m:box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=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b="1" i="1">
                        <a:latin typeface="Cambria Math"/>
                        <a:cs typeface="Times New Roman" pitchFamily="18" charset="0"/>
                      </a:rPr>
                      <m:t>𝟐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tan</m:t>
                    </m:r>
                    <m:r>
                      <m:rPr>
                        <m:nor/>
                      </m:rPr>
                      <a:rPr lang="en-US" b="1" baseline="30000" dirty="0">
                        <a:latin typeface="Times New Roman" pitchFamily="18" charset="0"/>
                        <a:cs typeface="Times New Roman" pitchFamily="18" charset="0"/>
                      </a:rPr>
                      <m:t>−1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  </m:t>
                    </m:r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= 2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b="1" i="1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= 2.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b="1" i="1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2 </m:t>
                    </m:r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b="1" i="1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838200"/>
                <a:ext cx="7162800" cy="5943600"/>
              </a:xfrm>
              <a:blipFill rotWithShape="0">
                <a:blip r:embed="rId3"/>
                <a:stretch>
                  <a:fillRect l="-1787" t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5410200" y="2286000"/>
            <a:ext cx="0" cy="1143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15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Chapter no -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7924800" cy="213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dvsk‡bi</a:t>
            </a:r>
            <a:r>
              <a:rPr lang="en-US" sz="6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AšÍixKiY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3389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05000" y="0"/>
                <a:ext cx="4343400" cy="762000"/>
              </a:xfrm>
            </p:spPr>
            <p:txBody>
              <a:bodyPr>
                <a:no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23.(vii).tan</a:t>
                </a:r>
                <a:r>
                  <a:rPr lang="en-US" sz="32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3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3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05000" y="0"/>
                <a:ext cx="4343400" cy="762000"/>
              </a:xfrm>
              <a:blipFill rotWithShape="1">
                <a:blip r:embed="rId2" cstate="print"/>
                <a:stretch>
                  <a:fillRect t="-3200" b="-1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762000"/>
                <a:ext cx="7467600" cy="59436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33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mgvavbt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awi,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y = tan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𝐝𝐱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tan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tan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𝐂𝐨𝐬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𝛉</m:t>
                                </m:r>
                              </m:num>
                              <m:den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𝐂𝐨𝐬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𝛉</m:t>
                                </m:r>
                              </m:den>
                            </m:f>
                          </m:e>
                        </m:box>
                      </m:e>
                    </m:rad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x = Cos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𝛉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tan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𝟐𝐒𝐢𝐧</m:t>
                                </m:r>
                                <m:r>
                                  <a:rPr lang="en-US" b="1" i="0" baseline="30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box>
                                  <m:box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boxPr>
                                  <m:e>
                                    <m:f>
                                      <m:fPr>
                                        <m:ctrlPr>
                                          <a:rPr lang="en-US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𝛉</m:t>
                                        </m:r>
                                      </m:num>
                                      <m:den>
                                        <m:r>
                                          <a:rPr lang="en-US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box>
                              </m:num>
                              <m:den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𝐂𝐨𝐬</m:t>
                                </m:r>
                                <m:r>
                                  <a:rPr lang="en-US" b="1" i="0" baseline="30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box>
                                  <m:box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boxPr>
                                  <m:e>
                                    <m:f>
                                      <m:fPr>
                                        <m:ctrlPr>
                                          <a:rPr lang="en-US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𝛉</m:t>
                                        </m:r>
                                      </m:num>
                                      <m:den>
                                        <m:r>
                                          <a:rPr lang="en-US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box>
                              </m:den>
                            </m:f>
                          </m:e>
                        </m:box>
                      </m:e>
                    </m:rad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   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𝛉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= Cos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   </a:t>
                </a:r>
                <a:endPara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tan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𝐒𝐢𝐧</m:t>
                        </m:r>
                        <m:box>
                          <m:box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𝛉</m:t>
                                </m:r>
                              </m:num>
                              <m:den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𝐂𝐨𝐬</m:t>
                        </m:r>
                        <m:box>
                          <m:box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𝛉</m:t>
                                </m:r>
                              </m:num>
                              <m:den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den>
                    </m:f>
                  </m:oMath>
                </a14:m>
                <a:endParaRPr lang="en-US" b="1" baseline="30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tan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𝛉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762000"/>
                <a:ext cx="7467600" cy="5943600"/>
              </a:xfrm>
              <a:blipFill rotWithShape="1">
                <a:blip r:embed="rId3" cstate="print"/>
                <a:stretch>
                  <a:fillRect l="-1714" t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4191000" y="3200400"/>
            <a:ext cx="0" cy="1295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73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58674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𝜽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US" b="1" i="1">
                        <a:latin typeface="Cambria Math"/>
                        <a:ea typeface="Cambria Math"/>
                        <a:cs typeface="Times New Roman" pitchFamily="18" charset="0"/>
                      </a:rPr>
                      <m:t>𝛉</m:t>
                    </m:r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Cos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b="1" i="1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b="1" i="1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5867400" cy="4525963"/>
              </a:xfrm>
              <a:blipFill rotWithShape="1">
                <a:blip r:embed="rId2" cstate="print"/>
                <a:stretch>
                  <a:fillRect l="-2596" b="-1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21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26.(i).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Sinx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="1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tanx</a:t>
            </a:r>
            <a:endParaRPr lang="en-US" sz="3600" b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43000"/>
                <a:ext cx="8839200" cy="55626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33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 t 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y =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baseline="30000" dirty="0" err="1" smtClean="0">
                    <a:latin typeface="Times New Roman" pitchFamily="18" charset="0"/>
                    <a:cs typeface="Times New Roman" pitchFamily="18" charset="0"/>
                  </a:rPr>
                  <a:t>tanx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𝐝𝐱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baseline="30000" dirty="0" err="1" smtClean="0">
                    <a:latin typeface="Times New Roman" pitchFamily="18" charset="0"/>
                    <a:cs typeface="Times New Roman" pitchFamily="18" charset="0"/>
                  </a:rPr>
                  <a:t>tanx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[ 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m~Î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=x</a:t>
                </a:r>
                <a:r>
                  <a:rPr lang="en-US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ylogx]</a:t>
                </a: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= (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baseline="30000" dirty="0"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log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baseline="30000" dirty="0"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{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Sinx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}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baseline="30000" dirty="0"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{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box>
                      <m:box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dirty="0" smtClean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dirty="0" smtClean="0">
                                <a:latin typeface="Cambria Math"/>
                                <a:cs typeface="Times New Roman" pitchFamily="18" charset="0"/>
                              </a:rPr>
                              <m:t>𝑺𝒊𝒏𝒙</m:t>
                            </m:r>
                          </m:den>
                        </m:f>
                      </m:e>
                    </m:box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Sinx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Sec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}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= (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baseline="30000" dirty="0"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{</m:t>
                    </m:r>
                    <m:box>
                      <m:boxPr>
                        <m:ctrlPr>
                          <a:rPr lang="en-US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dirty="0">
                                <a:latin typeface="Cambria Math"/>
                                <a:cs typeface="Times New Roman" pitchFamily="18" charset="0"/>
                              </a:rPr>
                              <m:t>𝑺𝒊𝒏𝒙</m:t>
                            </m:r>
                          </m:num>
                          <m:den>
                            <m:r>
                              <a:rPr lang="en-US" b="1" i="1" dirty="0" smtClean="0">
                                <a:latin typeface="Cambria Math"/>
                                <a:cs typeface="Times New Roman" pitchFamily="18" charset="0"/>
                              </a:rPr>
                              <m:t>𝑪𝒐𝒔𝒙</m:t>
                            </m:r>
                          </m:den>
                        </m:f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box>
                    <m:box>
                      <m:boxPr>
                        <m:ctrlPr>
                          <a:rPr lang="en-US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dirty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dirty="0">
                                <a:latin typeface="Cambria Math"/>
                                <a:cs typeface="Times New Roman" pitchFamily="18" charset="0"/>
                              </a:rPr>
                              <m:t>𝑺𝒊𝒏𝒙</m:t>
                            </m:r>
                          </m:den>
                        </m:f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</m:e>
                    </m:box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Cos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Sinx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Sec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x}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= (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baseline="30000" dirty="0"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Sinx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Sec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x} 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8839200" cy="5562600"/>
              </a:xfrm>
              <a:blipFill rotWithShape="1">
                <a:blip r:embed="rId2" cstate="print"/>
                <a:stretch>
                  <a:fillRect l="-1655" t="-1316" r="-552" b="-3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8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38862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Same :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295400"/>
                <a:ext cx="5334000" cy="54102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26. (ii).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sup>
                        </m:sSup>
                      </m:sup>
                    </m:sSup>
                  </m:oMath>
                </a14:m>
                <a:endPara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(iii).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  <m:sup>
                        <m:sSup>
                          <m:sSup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b="1" i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sup>
                        </m:sSup>
                      </m:sup>
                    </m:sSup>
                  </m:oMath>
                </a14:m>
                <a:endPara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(iv).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(log)</a:t>
                </a:r>
                <a:r>
                  <a:rPr lang="en-US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(v).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baseline="30000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(vi).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baseline="30000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logx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(vii).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</m:e>
                      <m:sup>
                        <m:sSup>
                          <m:sSup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US" b="1" i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sup>
                        </m:sSup>
                      </m:sup>
                    </m:sSup>
                  </m:oMath>
                </a14:m>
                <a:endParaRPr lang="en-US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(viii).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  <m:sup>
                        <m:sSup>
                          <m:sSup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𝐂𝐨𝐬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(ix).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Cotx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baseline="30000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tanx</a:t>
                </a:r>
                <a:endParaRPr lang="en-US" b="1" baseline="30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(x).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tanx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baseline="30000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endParaRPr lang="en-US" b="1" baseline="30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295400"/>
                <a:ext cx="5334000" cy="5410200"/>
              </a:xfrm>
              <a:blipFill rotWithShape="1">
                <a:blip r:embed="rId2" cstate="print"/>
                <a:stretch>
                  <a:fillRect l="-2857" t="-1804" b="-6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41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22238"/>
            <a:ext cx="38100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26.(xi).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logx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90600"/>
                <a:ext cx="8077200" cy="57912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33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 t 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y =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baseline="30000" dirty="0" err="1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logx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𝐝𝐱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logx</a:t>
                </a:r>
                <a:endParaRPr lang="en-US" b="1" dirty="0" smtClean="0">
                  <a:latin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= x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logx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b="1" dirty="0">
                  <a:latin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=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logx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</a:rPr>
                  <a:t>xlogx</a:t>
                </a:r>
                <a:endParaRPr lang="en-US" b="1" dirty="0">
                  <a:latin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=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logx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.x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</a:rPr>
                      <m:t>x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</a:rPr>
                  <a:t>logx+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</a:rPr>
                      <m:t>logx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</a:rPr>
                  <a:t>x}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</a:rPr>
                  <a:t>          =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logx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.x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</a:rPr>
                      <m:t>x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</a:rPr>
                      <m:t>logx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</a:rPr>
                      <m:t>.1</m:t>
                    </m:r>
                  </m:oMath>
                </a14:m>
                <a:r>
                  <a:rPr lang="en-US" b="1" dirty="0">
                    <a:latin typeface="Times New Roman" pitchFamily="18" charset="0"/>
                  </a:rPr>
                  <a:t>} </a:t>
                </a:r>
                <a:endParaRPr lang="en-US" b="1" dirty="0" smtClean="0">
                  <a:latin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</a:rPr>
                  <a:t>          =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logx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.x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</a:rPr>
                      <m:t>logx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</a:rPr>
                  <a:t>)</a:t>
                </a:r>
                <a:br>
                  <a:rPr lang="en-US" b="1" dirty="0" smtClean="0">
                    <a:latin typeface="Times New Roman" pitchFamily="18" charset="0"/>
                  </a:rPr>
                </a:br>
                <a:r>
                  <a:rPr lang="en-US" b="1" dirty="0" smtClean="0">
                    <a:latin typeface="Times New Roman" pitchFamily="18" charset="0"/>
                  </a:rPr>
                  <a:t>          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logx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.x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</a:rPr>
                      <m:t>logx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𝐱</m:t>
                        </m:r>
                        <m:r>
                          <a:rPr lang="en-US" b="1" i="0" smtClean="0">
                            <a:latin typeface="Cambria Math"/>
                          </a:rPr>
                          <m:t>𝐥𝐨𝐠𝐱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</a:rPr>
                  <a:t>)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90600"/>
                <a:ext cx="8077200" cy="5791200"/>
              </a:xfrm>
              <a:blipFill rotWithShape="1">
                <a:blip r:embed="rId2" cstate="print"/>
                <a:stretch>
                  <a:fillRect l="-1887" t="-2526" b="-29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52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43000" y="76200"/>
                <a:ext cx="7391400" cy="715962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27.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SutonnyMJ"/>
                    <a:cs typeface="SutonnyMJ" pitchFamily="2" charset="0"/>
                  </a:rPr>
                  <a:t>hw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/>
                    <a:cs typeface="SutonnyMJ" pitchFamily="2" charset="0"/>
                  </a:rPr>
                  <a:t>`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3200" b="1" baseline="30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+e</a:t>
                </a:r>
                <a:r>
                  <a:rPr lang="en-US" sz="3200" b="1" baseline="30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-x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SutonnyMJ"/>
                    <a:cs typeface="SutonnyMJ" pitchFamily="2" charset="0"/>
                  </a:rPr>
                  <a:t>n‡j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/>
                    <a:cs typeface="SutonnyMJ" pitchFamily="2" charset="0"/>
                  </a:rPr>
                  <a:t>†`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SutonnyMJ"/>
                    <a:cs typeface="SutonnyMJ" pitchFamily="2" charset="0"/>
                  </a:rPr>
                  <a:t>LvI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/>
                    <a:cs typeface="SutonnyMJ" pitchFamily="2" charset="0"/>
                  </a:rPr>
                  <a:t>†h,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𝐝𝐲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32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y</a:t>
                </a:r>
                <a:r>
                  <a:rPr lang="en-US" sz="32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3000" y="76200"/>
                <a:ext cx="7391400" cy="715962"/>
              </a:xfrm>
              <a:blipFill rotWithShape="0">
                <a:blip r:embed="rId2" cstate="print"/>
                <a:stretch>
                  <a:fillRect l="-1815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762000"/>
                <a:ext cx="5334000" cy="59436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 t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†`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y 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+e</a:t>
                </a:r>
                <a:r>
                  <a:rPr lang="en-US" b="1" baseline="30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-x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y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+e</a:t>
                </a:r>
                <a:r>
                  <a:rPr lang="en-US" b="1" baseline="30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-x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{</m:t>
                    </m:r>
                  </m:oMath>
                </a14:m>
                <a:r>
                  <a:rPr lang="en-US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+e</a:t>
                </a:r>
                <a:r>
                  <a:rPr lang="en-US" b="1" baseline="30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(-x)}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{</m:t>
                    </m:r>
                  </m:oMath>
                </a14:m>
                <a:r>
                  <a:rPr lang="en-US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+e</a:t>
                </a:r>
                <a:r>
                  <a:rPr lang="en-US" b="1" baseline="30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-x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(-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)}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 e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-x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={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(e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 e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-x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)}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{ (e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+e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-x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)}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- 4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-x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] 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={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(e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e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-x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)}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.4e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-1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(Showed)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762000"/>
                <a:ext cx="5334000" cy="5943600"/>
              </a:xfrm>
              <a:blipFill rotWithShape="0">
                <a:blip r:embed="rId3" cstate="print"/>
                <a:stretch>
                  <a:fillRect l="-2400" t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982076" y="2224881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012257" y="278475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022684" y="3215481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022684" y="3915719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203960" y="4511842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097280" y="5082138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022684" y="5674093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utonnyMJ"/>
            </a:endParaRPr>
          </a:p>
        </p:txBody>
      </p:sp>
    </p:spTree>
    <p:extLst>
      <p:ext uri="{BB962C8B-B14F-4D97-AF65-F5344CB8AC3E}">
        <p14:creationId xmlns:p14="http://schemas.microsoft.com/office/powerpoint/2010/main" val="261194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14400" y="76200"/>
                <a:ext cx="7467600" cy="868362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31.(ii).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†`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†h,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𝐝𝐲</m:t>
                        </m:r>
                      </m:num>
                      <m:den>
                        <m:r>
                          <a:rPr lang="en-US" sz="32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y(1-y)</a:t>
                </a:r>
                <a:endPara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0" y="76200"/>
                <a:ext cx="7467600" cy="868362"/>
              </a:xfrm>
              <a:blipFill rotWithShape="1">
                <a:blip r:embed="rId2" cstate="print"/>
                <a:stretch>
                  <a:fillRect b="-10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47800" y="990600"/>
                <a:ext cx="5486400" cy="57912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 t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†`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y(x+4) = x</a:t>
                </a:r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y(x+4)=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y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(x+4)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+4)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y =1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y (1+0) 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+4)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=1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y  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+4)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=1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      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+4)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1- y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𝐲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+4)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y(1- y)    [y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Øviv</a:t>
                </a:r>
                <a:r>
                  <a:rPr lang="en-US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¸b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K‡i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y(1- 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y)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(Showed)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800" y="990600"/>
                <a:ext cx="5486400" cy="5791200"/>
              </a:xfrm>
              <a:blipFill rotWithShape="1">
                <a:blip r:embed="rId3" cstate="print"/>
                <a:stretch>
                  <a:fillRect l="-2333" t="-2105" r="-2778" b="-6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1905000" y="24384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255295" y="28956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905000" y="35052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905000" y="40386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905000" y="46482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905000" y="51816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905000" y="57150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4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h </a:t>
            </a: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AsK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ekx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PP©v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Kie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:-</a:t>
            </a:r>
            <a:b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D`vniYt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2(ii)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8(iii),9(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i,ii,iii,iv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: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1, 2, 3, 9, 11, 12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: 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6(ii), 7(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ii,iii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12(i),17(iv),19(i), 20(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i,ii,iv,v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23(iii), 26(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I,viii,ix,x,xi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),27,31(ii)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0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"/>
            <a:ext cx="8305800" cy="5867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04278" y="1057870"/>
            <a:ext cx="20810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66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165876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76200"/>
            <a:ext cx="2895600" cy="533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0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4000" b="1" dirty="0">
                <a:latin typeface="SutonnyMJ" pitchFamily="2" charset="0"/>
                <a:cs typeface="SutonnyMJ" pitchFamily="2" charset="0"/>
              </a:rPr>
              <a:t/>
            </a:r>
            <a:br>
              <a:rPr lang="en-US" sz="4000" b="1" dirty="0">
                <a:latin typeface="SutonnyMJ" pitchFamily="2" charset="0"/>
                <a:cs typeface="SutonnyMJ" pitchFamily="2" charset="0"/>
              </a:rPr>
            </a:b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AwZ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mswÿß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04800" y="685800"/>
                <a:ext cx="5105400" cy="6096000"/>
              </a:xfrm>
            </p:spPr>
            <p:txBody>
              <a:bodyPr>
                <a:normAutofit fontScale="25000" lnSpcReduction="20000"/>
              </a:bodyPr>
              <a:lstStyle/>
              <a:p>
                <a:pPr algn="l"/>
                <a:r>
                  <a:rPr lang="en-US" sz="11200" b="1" dirty="0" smtClean="0">
                    <a:solidFill>
                      <a:srgbClr val="FF0000"/>
                    </a:solidFill>
                  </a:rPr>
                  <a:t>    1.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𝐝𝐲</m:t>
                        </m:r>
                      </m:num>
                      <m:den>
                        <m:r>
                          <a:rPr lang="en-US" sz="11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𝐝𝐮</m:t>
                        </m:r>
                      </m:den>
                    </m:f>
                    <m:r>
                      <a:rPr lang="en-US" sz="11200" b="1" i="0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1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𝐝𝐮</m:t>
                        </m:r>
                      </m:num>
                      <m:den>
                        <m:r>
                          <a:rPr lang="en-US" sz="11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𝐝𝐯</m:t>
                        </m:r>
                      </m:den>
                    </m:f>
                  </m:oMath>
                </a14:m>
                <a:r>
                  <a:rPr lang="en-US" sz="11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𝐝𝐯</m:t>
                        </m:r>
                      </m:num>
                      <m:den>
                        <m:r>
                          <a:rPr lang="en-US" sz="11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𝐝𝐳</m:t>
                        </m:r>
                      </m:den>
                    </m:f>
                  </m:oMath>
                </a14:m>
                <a:r>
                  <a:rPr lang="en-US" sz="11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𝐝𝐳</m:t>
                        </m:r>
                      </m:num>
                      <m:den>
                        <m:r>
                          <a:rPr lang="en-US" sz="11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11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11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br>
                  <a:rPr lang="en-US" sz="11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endParaRPr lang="en-US" sz="11200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sz="112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112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</a:t>
                </a:r>
                <a:r>
                  <a:rPr lang="en-US" sz="112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sz="112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1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𝐝𝐲</m:t>
                        </m:r>
                      </m:num>
                      <m:den>
                        <m:r>
                          <a:rPr lang="en-US" sz="112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𝐝𝐮</m:t>
                        </m:r>
                      </m:den>
                    </m:f>
                    <m:r>
                      <a:rPr lang="en-US" sz="11200" b="1" i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1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𝐝𝐮</m:t>
                        </m:r>
                      </m:num>
                      <m:den>
                        <m:r>
                          <a:rPr lang="en-US" sz="112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𝐝𝐯</m:t>
                        </m:r>
                      </m:den>
                    </m:f>
                  </m:oMath>
                </a14:m>
                <a:r>
                  <a:rPr lang="en-US" sz="11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𝐝𝐯</m:t>
                        </m:r>
                      </m:num>
                      <m:den>
                        <m:r>
                          <a:rPr lang="en-US" sz="112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𝐝𝐳</m:t>
                        </m:r>
                      </m:den>
                    </m:f>
                  </m:oMath>
                </a14:m>
                <a:r>
                  <a:rPr lang="en-US" sz="11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𝐝𝐳</m:t>
                        </m:r>
                      </m:num>
                      <m:den>
                        <m:r>
                          <a:rPr lang="en-US" sz="112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endParaRPr lang="en-US" sz="1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r>
                  <a:rPr lang="en-US" sz="112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𝐝𝐲</m:t>
                        </m:r>
                      </m:num>
                      <m:den>
                        <m:r>
                          <a:rPr lang="en-US" sz="112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112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sz="112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112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) </a:t>
                </a:r>
              </a:p>
              <a:p>
                <a:pPr algn="l"/>
                <a:r>
                  <a:rPr lang="en-US" sz="11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2.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11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11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(Cosec</a:t>
                </a:r>
                <a:r>
                  <a:rPr lang="en-US" sz="112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11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2x) = </a:t>
                </a:r>
                <a:r>
                  <a:rPr lang="en-US" sz="11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</a:p>
              <a:p>
                <a:pPr algn="l"/>
                <a:r>
                  <a:rPr lang="en-US" sz="112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112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 </a:t>
                </a:r>
              </a:p>
              <a:p>
                <a:pPr algn="l"/>
                <a14:m>
                  <m:oMath xmlns:m="http://schemas.openxmlformats.org/officeDocument/2006/math">
                    <m:f>
                      <m:fPr>
                        <m:ctrlPr>
                          <a:rPr lang="en-US" sz="1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112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11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( Cosec</a:t>
                </a:r>
                <a:r>
                  <a:rPr lang="en-US" sz="11200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11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2x )  </a:t>
                </a:r>
              </a:p>
              <a:p>
                <a:pPr algn="l"/>
                <a:r>
                  <a:rPr lang="en-US" sz="11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11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112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112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12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𝟐𝐱</m:t>
                            </m:r>
                            <m:rad>
                              <m:radPr>
                                <m:degHide m:val="on"/>
                                <m:ctrlPr>
                                  <a:rPr lang="en-US" sz="1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ctrlPr>
                                      <a:rPr lang="en-US" sz="1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1200" b="1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𝟐𝐱</m:t>
                                    </m:r>
                                  </m:e>
                                </m:d>
                                <m:r>
                                  <a:rPr lang="en-US" sz="11200" b="1" i="0" baseline="30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sz="112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112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</m:e>
                    </m:box>
                    <m:r>
                      <a:rPr lang="en-US" sz="112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1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112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11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( 2x )  </a:t>
                </a:r>
              </a:p>
              <a:p>
                <a:pPr algn="l"/>
                <a:r>
                  <a:rPr lang="en-US" sz="11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11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112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112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12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𝟐𝐱</m:t>
                            </m:r>
                            <m:rad>
                              <m:radPr>
                                <m:degHide m:val="on"/>
                                <m:ctrlPr>
                                  <a:rPr lang="en-US" sz="1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12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𝟒𝐱</m:t>
                                </m:r>
                                <m:r>
                                  <a:rPr lang="en-US" sz="11200" b="1" i="0" baseline="30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sz="112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112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</m:e>
                    </m:box>
                  </m:oMath>
                </a14:m>
                <a:r>
                  <a:rPr lang="en-US" sz="11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2  </a:t>
                </a:r>
              </a:p>
              <a:p>
                <a:pPr algn="l"/>
                <a:r>
                  <a:rPr lang="en-US" sz="11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11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112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112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12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ad>
                              <m:radPr>
                                <m:degHide m:val="on"/>
                                <m:ctrlPr>
                                  <a:rPr lang="en-US" sz="1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12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𝟒𝐱</m:t>
                                </m:r>
                                <m:r>
                                  <a:rPr lang="en-US" sz="11200" b="1" i="0" baseline="30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sz="112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112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</m:e>
                    </m:box>
                  </m:oMath>
                </a14:m>
                <a:r>
                  <a:rPr lang="en-US" sz="112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sz="112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112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)</a:t>
                </a:r>
              </a:p>
              <a:p>
                <a:pPr algn="l"/>
                <a:endPara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04800" y="685800"/>
                <a:ext cx="5105400" cy="6096000"/>
              </a:xfrm>
              <a:blipFill rotWithShape="1">
                <a:blip r:embed="rId2" cstate="print"/>
                <a:stretch>
                  <a:fillRect l="-2387" t="-900" r="-11933" b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10200" y="4747825"/>
                <a:ext cx="3657600" cy="100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m~Î t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4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Cosec</a:t>
                </a:r>
                <a:r>
                  <a:rPr lang="en-US" sz="24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x)  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400" b="1" i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  <m:r>
                                  <a:rPr lang="en-US" sz="2400" b="1" i="0" baseline="3000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sz="2400" b="1" i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2400" b="1" i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</m:e>
                    </m:box>
                  </m:oMath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747825"/>
                <a:ext cx="3657600" cy="100348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667" t="-4878" b="-5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5410200" y="4747825"/>
            <a:ext cx="0" cy="1003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83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274638"/>
                <a:ext cx="8229600" cy="792162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𝐮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𝐯</m:t>
                        </m:r>
                      </m:den>
                    </m:f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b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274638"/>
                <a:ext cx="8229600" cy="792162"/>
              </a:xfrm>
              <a:blipFill rotWithShape="1">
                <a:blip r:embed="rId2" cstate="print"/>
                <a:stretch>
                  <a:fillRect l="-1556" t="-60769" b="-7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43000"/>
                <a:ext cx="6781800" cy="55626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𝐮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𝐯</m:t>
                        </m:r>
                      </m:den>
                    </m:f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𝐯</m:t>
                        </m:r>
                        <m:box>
                          <m:box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𝐝</m:t>
                                </m:r>
                              </m:num>
                              <m:den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𝐝𝐱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𝐮</m:t>
                                </m:r>
                              </m:e>
                            </m:d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𝐮</m:t>
                            </m:r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𝐝</m:t>
                                </m:r>
                              </m:num>
                              <m:den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𝐝𝐱</m:t>
                                </m:r>
                              </m:den>
                            </m:f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𝐯</m:t>
                            </m:r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box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𝐯</m:t>
                        </m:r>
                        <m:r>
                          <a:rPr lang="en-US" b="1" i="0" baseline="30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9.(i)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 Sec</a:t>
                </a:r>
                <a:r>
                  <a:rPr lang="en-US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 ) = 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b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endParaRPr lang="en-US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( Sec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)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8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8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ad>
                              <m:radPr>
                                <m:degHide m:val="on"/>
                                <m:ctrlPr>
                                  <a:rPr lang="en-US" sz="3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8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  <m:r>
                                  <a:rPr lang="en-US" sz="3800" b="1" i="0" baseline="30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sz="38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8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</m:e>
                    </m:box>
                    <m:r>
                      <a:rPr lang="en-US" sz="3800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           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) 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43000"/>
                <a:ext cx="6781800" cy="5562600"/>
              </a:xfrm>
              <a:blipFill rotWithShape="1">
                <a:blip r:embed="rId3" cstate="print"/>
                <a:stretch>
                  <a:fillRect l="-2066" t="-1974" b="-16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01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200" y="76200"/>
                <a:ext cx="6324600" cy="792162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7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9.(ii).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7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27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(Sec</a:t>
                </a:r>
                <a:r>
                  <a:rPr lang="en-US" sz="27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27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2x) = </a:t>
                </a:r>
                <a:r>
                  <a:rPr lang="en-US" sz="27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200" y="76200"/>
                <a:ext cx="6324600" cy="792162"/>
              </a:xfrm>
              <a:blipFill rotWithShape="1">
                <a:blip r:embed="rId2" cstate="print"/>
                <a:stretch>
                  <a:fillRect l="-2122" t="-110853" b="-124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5638800" cy="58674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ec</a:t>
                </a:r>
                <a:r>
                  <a:rPr lang="en-US" sz="2400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2x)  </a:t>
                </a: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𝟐𝐱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𝟐𝐱</m:t>
                                    </m:r>
                                  </m:e>
                                </m:d>
                                <m:r>
                                  <a:rPr lang="en-US" sz="2400" b="1" i="0" baseline="30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</m:e>
                    </m:box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(2x)  </a:t>
                </a: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𝟐𝐱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𝟒𝐱</m:t>
                                </m:r>
                                <m:r>
                                  <a:rPr lang="en-US" sz="2400" b="1" i="0" baseline="30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</m:e>
                    </m:box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2  </a:t>
                </a: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𝟒𝐱</m:t>
                                </m:r>
                                <m:r>
                                  <a:rPr lang="en-US" sz="2400" b="1" i="0" baseline="30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</m:e>
                    </m:box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11.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4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:r>
                  <a:rPr lang="en-US" sz="24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? </a:t>
                </a:r>
              </a:p>
              <a:p>
                <a:pPr marL="0" indent="0">
                  <a:buNone/>
                </a:pPr>
                <a:r>
                  <a:rPr lang="en-US" sz="24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= Cos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</m:rad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=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Cos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</m:rad>
                    <m:r>
                      <a:rPr lang="en-US" sz="2400" b="1" i="0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) </a:t>
                </a:r>
                <a:endParaRPr lang="en-US" sz="24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sz="24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r>
                  <a:rPr lang="en-US" sz="24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sz="24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endPara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5638800" cy="5867400"/>
              </a:xfrm>
              <a:blipFill rotWithShape="1">
                <a:blip r:embed="rId3" cstate="print"/>
                <a:stretch>
                  <a:fillRect l="-1730" t="-832" b="-37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72200" y="4648200"/>
                <a:ext cx="2590800" cy="2094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m~Î t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𝐒𝐢𝐧𝐱</m:t>
                    </m:r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endParaRPr lang="en-US" sz="2000" b="1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</m:e>
                    </m:rad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000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x</m:t>
                            </m:r>
                          </m:e>
                        </m:rad>
                      </m:den>
                    </m:f>
                  </m:oMath>
                </a14:m>
                <a:endParaRPr lang="en-US" sz="2800" b="1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648200"/>
                <a:ext cx="2590800" cy="209416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4941" t="-2332" b="-3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5486400" y="4800600"/>
            <a:ext cx="0" cy="1905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81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655638"/>
                <a:ext cx="7848600" cy="8683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r>
                          <a:rPr lang="en-US" sz="36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600" b="1" i="0" baseline="30000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36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𝟓𝐱</m:t>
                        </m:r>
                        <m:r>
                          <a:rPr lang="en-US" sz="36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6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655638"/>
                <a:ext cx="7848600" cy="868362"/>
              </a:xfrm>
              <a:blipFill rotWithShape="1">
                <a:blip r:embed="rId2" cstate="print"/>
                <a:stretch>
                  <a:fillRect t="-103521" b="-1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905000"/>
                <a:ext cx="6096000" cy="3581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b="1" i="0" baseline="3000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𝟓𝐱</m:t>
                        </m:r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b="1" i="0" baseline="3000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𝟓𝐱</m:t>
                        </m:r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.  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  <m:r>
                      <a:rPr lang="en-US" b="1" i="0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𝐱</m:t>
                    </m:r>
                    <m:r>
                      <a:rPr lang="en-US" b="1" i="0" baseline="30000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𝟓𝐱</m:t>
                    </m:r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𝟑</m:t>
                    </m:r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b="1" i="0" baseline="3000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𝟓𝐱</m:t>
                        </m:r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( 2x-5 )   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905000"/>
                <a:ext cx="6096000" cy="3581400"/>
              </a:xfrm>
              <a:blipFill rotWithShape="1">
                <a:blip r:embed="rId3" cstate="print"/>
                <a:stretch>
                  <a:fillRect l="-2500" t="-2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05600" y="1905000"/>
                <a:ext cx="2438400" cy="2827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m~Î t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e</a:t>
                </a:r>
                <a:r>
                  <a:rPr lang="en-US" sz="28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= e</a:t>
                </a:r>
                <a:r>
                  <a:rPr lang="en-US" sz="28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</a:p>
              <a:p>
                <a:endParaRPr lang="en-US" sz="3600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x</a:t>
                </a:r>
                <a:r>
                  <a:rPr lang="en-US" sz="28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= nx</a:t>
                </a:r>
                <a:r>
                  <a:rPr lang="en-US" sz="28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n-1 </a:t>
                </a:r>
                <a:endParaRPr lang="en-US" sz="3600" b="1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905000"/>
                <a:ext cx="2438400" cy="282731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7500" t="-2160" b="-6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5943600" y="2057400"/>
            <a:ext cx="0" cy="2514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49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3733800" cy="6397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32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32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t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57400" y="533400"/>
                <a:ext cx="4191000" cy="6324600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00B050"/>
                    </a:solidFill>
                  </a:rPr>
                  <a:t>1.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𝐝𝐲</m:t>
                        </m:r>
                      </m:num>
                      <m:den>
                        <m:r>
                          <a:rPr lang="en-US" sz="9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𝐝𝐮</m:t>
                        </m:r>
                      </m:den>
                    </m:f>
                    <m:r>
                      <a:rPr lang="en-US" sz="9600" b="1" i="0" smtClean="0">
                        <a:solidFill>
                          <a:srgbClr val="00B050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9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𝐝𝐮</m:t>
                        </m:r>
                      </m:num>
                      <m:den>
                        <m:r>
                          <a:rPr lang="en-US" sz="9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𝐝𝐯</m:t>
                        </m:r>
                      </m:den>
                    </m:f>
                  </m:oMath>
                </a14:m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𝐝𝐯</m:t>
                        </m:r>
                      </m:num>
                      <m:den>
                        <m:r>
                          <a:rPr lang="en-US" sz="9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𝐝𝐳</m:t>
                        </m:r>
                      </m:den>
                    </m:f>
                  </m:oMath>
                </a14:m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𝐝𝐳</m:t>
                        </m:r>
                      </m:num>
                      <m:den>
                        <m:r>
                          <a:rPr lang="en-US" sz="9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=  </a:t>
                </a:r>
                <a:r>
                  <a:rPr lang="en-US" sz="9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</a:p>
              <a:p>
                <a:pPr marL="0" indent="0">
                  <a:buNone/>
                </a:pPr>
                <a:endParaRPr lang="en-US" sz="9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9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 Cosec</a:t>
                </a:r>
                <a:r>
                  <a:rPr lang="en-US" sz="9600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2x )  =  </a:t>
                </a:r>
                <a:r>
                  <a:rPr lang="en-US" sz="9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br>
                  <a:rPr lang="en-US" sz="9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</a:br>
                <a:endParaRPr lang="en-US" sz="9600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96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96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sz="96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96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𝐮</m:t>
                        </m:r>
                      </m:num>
                      <m:den>
                        <m:r>
                          <a:rPr lang="en-US" sz="96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𝐯</m:t>
                        </m:r>
                      </m:den>
                    </m:f>
                    <m:r>
                      <a:rPr lang="en-US" sz="9600" b="1" i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9600" b="1" i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96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9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endParaRPr lang="en-US" sz="9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9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9.(i)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9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 Sec</a:t>
                </a:r>
                <a:r>
                  <a:rPr lang="en-US" sz="9600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x )  =  </a:t>
                </a:r>
                <a:r>
                  <a:rPr lang="en-US" sz="9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?  </a:t>
                </a:r>
              </a:p>
              <a:p>
                <a:pPr marL="0" indent="0">
                  <a:buNone/>
                </a:pPr>
                <a:endParaRPr lang="en-US" sz="9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9.(ii)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9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 Sec</a:t>
                </a:r>
                <a:r>
                  <a:rPr lang="en-US" sz="9600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2x )  = </a:t>
                </a:r>
                <a:r>
                  <a:rPr lang="en-US" sz="9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endParaRPr lang="en-US" sz="9600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sz="9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11.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96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96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9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9600" b="1" i="0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</m:rad>
                  </m:oMath>
                </a14:m>
                <a:r>
                  <a:rPr lang="en-US" sz="96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:r>
                  <a:rPr lang="en-US" sz="9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? </a:t>
                </a:r>
              </a:p>
              <a:p>
                <a:pPr marL="0" indent="0">
                  <a:buNone/>
                </a:pPr>
                <a:endParaRPr lang="en-US" sz="9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12.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9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9600" b="1" i="0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r>
                          <a:rPr lang="en-US" sz="9600" b="1" i="0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9600" b="1" i="0" baseline="30000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9600" b="1" i="0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9600" b="1" i="0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𝟓𝐱</m:t>
                        </m:r>
                        <m:r>
                          <a:rPr lang="en-US" sz="9600" b="1" i="0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9600" b="1" i="0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 =  </a:t>
                </a:r>
                <a:r>
                  <a:rPr lang="en-US" sz="9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br>
                  <a:rPr lang="en-US" sz="9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</a:br>
                <a:r>
                  <a:rPr lang="en-US" sz="96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sz="96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r>
                  <a:rPr lang="en-US" sz="96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sz="96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endParaRPr lang="en-US" sz="9600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57400" y="533400"/>
                <a:ext cx="4191000" cy="6324600"/>
              </a:xfrm>
              <a:blipFill rotWithShape="1">
                <a:blip r:embed="rId2" cstate="print"/>
                <a:stretch>
                  <a:fillRect l="-2329" t="-96" b="-13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23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0"/>
            <a:ext cx="2819400" cy="5334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mswÿß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457200"/>
                <a:ext cx="8534400" cy="6324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‡K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cwieZ©bkxja‡iwb¯œwjwLZdvskb¸wjiAšÍiKmnMwbY©q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  <a:endPara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6.(ii).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𝐂𝐨𝐬𝐱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𝐂𝐨𝐬𝐱</m:t>
                        </m:r>
                      </m:den>
                    </m:f>
                  </m:oMath>
                </a14:m>
                <a:endPara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</a:p>
              <a:p>
                <a:pPr marL="0" indent="0">
                  <a:buNone/>
                </a:pPr>
                <a:r>
                  <a:rPr lang="en-US" sz="20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y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/>
                          </a:rPr>
                          <m:t>𝐒𝐢𝐧𝐱</m:t>
                        </m:r>
                        <m:r>
                          <a:rPr lang="en-US" sz="2000" b="1"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latin typeface="Cambria Math"/>
                          </a:rPr>
                          <m:t>𝑪𝒐𝒔𝒙</m:t>
                        </m:r>
                      </m:num>
                      <m:den>
                        <m:r>
                          <a:rPr lang="en-US" sz="2000" b="1" i="1">
                            <a:latin typeface="Cambria Math"/>
                          </a:rPr>
                          <m:t>𝐒𝐢𝐧𝐱</m:t>
                        </m:r>
                        <m:r>
                          <a:rPr lang="en-US" sz="2000" b="1"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latin typeface="Cambria Math"/>
                          </a:rPr>
                          <m:t>𝑪𝒐𝒔𝒙</m:t>
                        </m:r>
                      </m:den>
                    </m:f>
                  </m:oMath>
                </a14:m>
                <a:endParaRPr lang="en-US" sz="20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1" dirty="0" smtClean="0">
                        <a:latin typeface="Cambria Math"/>
                        <a:ea typeface="Cambria Math"/>
                      </a:rPr>
                      <m:t>   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sz="2000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sz="2000" b="1" i="1">
                            <a:latin typeface="Cambria Math"/>
                          </a:rPr>
                          <m:t>𝐝𝐱</m:t>
                        </m:r>
                        <m:r>
                          <a:rPr lang="en-US" sz="2000" b="1">
                            <a:latin typeface="Cambria Math"/>
                          </a:rPr>
                          <m:t> </m:t>
                        </m:r>
                        <m:r>
                          <a:rPr lang="en-US" sz="2000" b="1" i="0" smtClean="0">
                            <a:latin typeface="Cambria Math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en-US" sz="2000" b="1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 b="1" dirty="0">
                        <a:latin typeface="Times New Roman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1" i="0" dirty="0" smtClean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( 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𝐂𝐨𝐬𝐱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𝐂𝐨𝐬𝐱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)                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m~Î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t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sz="2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𝐮</m:t>
                        </m:r>
                      </m:num>
                      <m:den>
                        <m:r>
                          <a:rPr lang="en-US" sz="2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𝐯</m:t>
                        </m:r>
                      </m:den>
                    </m:f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𝐯</m:t>
                        </m:r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box>
                          <m:box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𝐝</m:t>
                                </m:r>
                              </m:num>
                              <m:den>
                                <m:r>
                                  <a:rPr lang="en-US" sz="2000" b="1" i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𝐝𝐱</m:t>
                                </m:r>
                              </m:den>
                            </m:f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 b="1" i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𝐮</m:t>
                                </m:r>
                                <m:r>
                                  <a:rPr lang="en-US" sz="2000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1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1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𝐮</m:t>
                            </m:r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𝐝</m:t>
                                </m:r>
                              </m:num>
                              <m:den>
                                <m:r>
                                  <a:rPr lang="en-US" sz="2000" b="1" i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𝐝𝐱</m:t>
                                </m:r>
                              </m:den>
                            </m:f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1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1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𝐯</m:t>
                            </m:r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1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box>
                      </m:num>
                      <m:den>
                        <m:r>
                          <a:rPr lang="en-US" sz="2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𝐯</m:t>
                        </m:r>
                        <m:r>
                          <a:rPr lang="en-US" sz="2000" b="1" i="0" baseline="3000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𝐂𝐨𝐬𝐱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box>
                          <m:box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𝐝</m:t>
                                </m:r>
                              </m:num>
                              <m:den>
                                <m:r>
                                  <a:rPr lang="en-US" sz="20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𝐝𝐱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𝐒𝐢𝐧𝐱</m:t>
                                </m:r>
                                <m:r>
                                  <a:rPr lang="en-US" sz="20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𝐂𝐨𝐬𝐱</m:t>
                                </m:r>
                              </m:e>
                            </m:d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−(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𝐒𝐢𝐧𝐱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𝐂𝐨𝐬𝐱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𝐝</m:t>
                                </m:r>
                              </m:num>
                              <m:den>
                                <m:r>
                                  <a:rPr lang="en-US" sz="20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𝐝𝐱</m:t>
                                </m:r>
                              </m:den>
                            </m:f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𝐒𝐢𝐧𝐱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𝐂𝐨𝐬𝐱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box>
                      </m:num>
                      <m:den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𝐂𝐨𝐬𝐱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2000" b="1" i="0" baseline="30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𝐂𝐨𝐬𝐱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box>
                          <m:box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𝐂𝐨𝐬𝐱</m:t>
                                </m:r>
                                <m:r>
                                  <a:rPr lang="en-US" sz="20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𝐒𝐢𝐧𝐱</m:t>
                                </m:r>
                              </m:e>
                            </m:d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−(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𝐒𝐢𝐧𝐱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𝐂𝐨𝐬𝐱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 (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𝐂𝐨𝐬𝐱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𝐒𝐢𝐧𝐱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box>
                      </m:num>
                      <m:den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𝐂𝐨𝐬𝐱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2000" b="1" i="0" baseline="30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𝐒𝐢𝐧𝐱𝐂𝐨𝐬𝐱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𝐂𝐨𝐬𝟐𝐱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𝐒𝐢𝐧𝟐𝐱</m:t>
                        </m:r>
                        <m:r>
                          <m:rPr>
                            <m:nor/>
                          </m:rPr>
                          <a:rPr lang="en-US" sz="2000" b="1" dirty="0" smtClean="0">
                            <a:latin typeface="Times New Roman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𝐒𝐢𝐧𝐱𝐂𝐨𝐬𝐱</m:t>
                        </m:r>
                        <m:box>
                          <m:box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−(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𝐒𝐢𝐧𝐱𝐂𝐨𝐬𝐱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𝐂𝐨𝐬𝟐𝐱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𝐒𝐢𝐧𝟐𝐱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𝐒𝐢𝐧𝐱𝐂𝐨𝐬𝐱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 </m:t>
                            </m:r>
                          </m:e>
                        </m:box>
                      </m:num>
                      <m:den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𝐂𝐨𝐬𝐱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2000" b="1" i="0" baseline="30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𝟐𝐒𝐢𝐧𝐱𝐂𝐨𝐬𝐱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−(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𝐂𝐨𝐬𝟐𝐱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𝐒𝐢𝐧𝟐𝐱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box>
                          <m:box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−(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𝟐𝐒𝐢𝐧𝐱𝐂𝐨𝐬𝐱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 </m:t>
                            </m:r>
                          </m:e>
                        </m:box>
                      </m:num>
                      <m:den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𝐂𝐨𝐬𝐱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2000" b="1" i="0" baseline="30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𝟐𝐒𝐢𝐧𝐱𝐂𝐨𝐬𝐱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box>
                          <m:box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𝟐𝐒𝐢𝐧𝐱𝐂𝐨𝐬𝐱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box>
                      </m:num>
                      <m:den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𝐂𝐨𝐬𝐱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2000" b="1" i="0" baseline="30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𝐂𝐨𝐬𝐱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2000" b="1" i="0" baseline="30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000" b="1" i="0" baseline="30000" smtClean="0">
                        <a:solidFill>
                          <a:schemeClr val="tx1"/>
                        </a:solidFill>
                        <a:latin typeface="Cambria Math"/>
                      </a:rPr>
                      <m:t>     </m:t>
                    </m:r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0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457200"/>
                <a:ext cx="8534400" cy="6324600"/>
              </a:xfrm>
              <a:blipFill rotWithShape="1">
                <a:blip r:embed="rId2" cstate="print"/>
                <a:stretch>
                  <a:fillRect l="-1143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304800" y="26670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581400" y="2514600"/>
            <a:ext cx="0" cy="4572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31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447</Words>
  <Application>Microsoft Office PowerPoint</Application>
  <PresentationFormat>On-screen Show (4:3)</PresentationFormat>
  <Paragraphs>374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Calibri</vt:lpstr>
      <vt:lpstr>Cambria Math</vt:lpstr>
      <vt:lpstr>Cooper Black</vt:lpstr>
      <vt:lpstr>Corbel</vt:lpstr>
      <vt:lpstr>Gill Sans Ultra Bold Condensed</vt:lpstr>
      <vt:lpstr>Italic</vt:lpstr>
      <vt:lpstr>Lao UI</vt:lpstr>
      <vt:lpstr>SutonnyMJ</vt:lpstr>
      <vt:lpstr>Times New Roman</vt:lpstr>
      <vt:lpstr>Office Theme</vt:lpstr>
      <vt:lpstr>Welcome  to my  Presentation</vt:lpstr>
      <vt:lpstr>Presentation on mathematics-2 Subject code: 25921 </vt:lpstr>
      <vt:lpstr>Chapter no - 7</vt:lpstr>
      <vt:lpstr>  AwZ mswÿß  </vt:lpstr>
      <vt:lpstr> 3.d/(dx ) (u/v) = KZ ? </vt:lpstr>
      <vt:lpstr>  9.(ii).d/dx(Sec-12x) = KZ ?  </vt:lpstr>
      <vt:lpstr>  12. d/dx(e^(x2-5x+3)) = KZ ?  </vt:lpstr>
      <vt:lpstr>  AwZ mswÿß cÖkœ t  </vt:lpstr>
      <vt:lpstr>mswÿß</vt:lpstr>
      <vt:lpstr> 7.(ii)   (1+Sinx)/(1+Cosx) </vt:lpstr>
      <vt:lpstr>    7.(ii)(1+Sinx)/(1-Sinx)</vt:lpstr>
      <vt:lpstr>Same : 7</vt:lpstr>
      <vt:lpstr>1.(iii).√(Sin√x) </vt:lpstr>
      <vt:lpstr> 12. Sin2logSecx</vt:lpstr>
      <vt:lpstr>12.(ii). Cos(logx)+log(tanx)</vt:lpstr>
      <vt:lpstr>13.(iii).Sin(logCotx)</vt:lpstr>
      <vt:lpstr>14.(ii).e5xlogsecx</vt:lpstr>
      <vt:lpstr> 17.(i)  (x2+1)tan-1x-x</vt:lpstr>
      <vt:lpstr>18.(i). Sin(Cos-1x)</vt:lpstr>
      <vt:lpstr>19.(i).□(64&amp;(Sinx+Cosx)/( √(1+Sin2x)))</vt:lpstr>
      <vt:lpstr>   1.(ii)√(□(64&amp;(1+Cosx)/(1-Cosx))) </vt:lpstr>
      <vt:lpstr>20.(i).log√(□(64&amp;(1-Cosx)/(1+Cosx))) </vt:lpstr>
      <vt:lpstr>20.(ii).log□(64&amp;(a+x)/(a-x))</vt:lpstr>
      <vt:lpstr>20.(iv). log□(64&amp;ex/(1+ex))</vt:lpstr>
      <vt:lpstr>20.(v).log(Sin2x)</vt:lpstr>
      <vt:lpstr>21.(i).log(x-√(x2-1))</vt:lpstr>
      <vt:lpstr>21.(ii).log(Secx+tanx)</vt:lpstr>
      <vt:lpstr>23.(i).Cot-1□(64&amp;(1+x)/(1-x))</vt:lpstr>
      <vt:lpstr>23.(ii).tan-1□(64&amp;4x/(1-4x2))</vt:lpstr>
      <vt:lpstr>23.(vii).tan-1√(□(64&amp;(1-x)/(1+x))) </vt:lpstr>
      <vt:lpstr>PowerPoint Presentation</vt:lpstr>
      <vt:lpstr>26.(i). (Sinx)tanx</vt:lpstr>
      <vt:lpstr>Same :</vt:lpstr>
      <vt:lpstr>26.(xi).xxlogx</vt:lpstr>
      <vt:lpstr>27. hw` y = 1/2(ex+e-x) n‡j†`LvI†h,(dy/dx)2 = y2-1</vt:lpstr>
      <vt:lpstr>31.(ii). y = x/(x+4)n‡j †`LvI †h,xdy/dx = y(1-y)</vt:lpstr>
      <vt:lpstr> ‡h AsK¸‡jv Avgiv †ekx K‡i PP©v Kie:-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BITT (Bogra)</dc:creator>
  <cp:lastModifiedBy>Sydur Shameem</cp:lastModifiedBy>
  <cp:revision>455</cp:revision>
  <dcterms:created xsi:type="dcterms:W3CDTF">2013-12-18T03:53:03Z</dcterms:created>
  <dcterms:modified xsi:type="dcterms:W3CDTF">2023-11-05T14:02:05Z</dcterms:modified>
</cp:coreProperties>
</file>