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6" r:id="rId4"/>
    <p:sldId id="278" r:id="rId5"/>
    <p:sldId id="259" r:id="rId6"/>
    <p:sldId id="260" r:id="rId7"/>
    <p:sldId id="262" r:id="rId8"/>
    <p:sldId id="263" r:id="rId9"/>
    <p:sldId id="279" r:id="rId10"/>
    <p:sldId id="274" r:id="rId11"/>
    <p:sldId id="277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600" y="6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08-Nov-23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08-Nov-23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33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7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850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1547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5A1-D08F-4163-A48F-574F5A8B08B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15-6169-4F5B-A109-A869ED88167E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8C9B-A0D4-429E-B220-795D09FEE865}" type="datetime1">
              <a:rPr lang="en-US" smtClean="0"/>
              <a:t>08-Nov-23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6EE-E4C7-4C54-AA33-D24FC6441998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5AF-672B-488A-881E-6E27F6156EA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940-7F04-44EE-9ED5-BEC598359599}" type="datetime1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28F-0F96-4C65-B8AF-D2A1168FCCB5}" type="datetime1">
              <a:rPr lang="en-US" smtClean="0"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FCA8-949B-4C4B-88E3-D1A67566DDFC}" type="datetime1">
              <a:rPr lang="en-US" smtClean="0"/>
              <a:t>08-Nov-23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00-3225-4FE5-8887-17546E635ED0}" type="datetime1">
              <a:rPr lang="en-US" smtClean="0"/>
              <a:t>08-Nov-23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F72E-C84C-4385-A47E-E3DFFC7623FA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15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2C8-FED9-4752-B8D0-935D959144BB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E0%A6%95%E0%A7%8D%E0%A6%AF%E0%A6%BE%E0%A6%A8%E0%A7%8D%E0%A6%9F%E0%A6%BF%E0%A6%B2%E0%A6%BF%E0%A6%AD%E0%A6%BE%E0%A6%B0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2" Type="http://schemas.openxmlformats.org/officeDocument/2006/relationships/hyperlink" Target="https://www.facebook.com/hashtag/%E0%A6%B8%E0%A6%BE%E0%A6%A7%E0%A6%BE%E0%A6%B0%E0%A6%A3%E0%A6%AD%E0%A6%BE%E0%A6%AC%E0%A7%87_%E0%A6%B8%E0%A7%8D%E0%A6%A5%E0%A6%BE%E0%A6%AA%E0%A6%BF%E0%A6%A4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%E0%A6%A7%E0%A6%BE%E0%A6%B0%E0%A6%BE%E0%A6%AC%E0%A6%BE%E0%A6%B9%E0%A6%BF%E0%A6%95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5" Type="http://schemas.openxmlformats.org/officeDocument/2006/relationships/hyperlink" Target="https://www.facebook.com/hashtag/%E0%A6%86%E0%A6%AC%E0%A6%A6%E0%A7%8D%E0%A6%A7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4" Type="http://schemas.openxmlformats.org/officeDocument/2006/relationships/hyperlink" Target="https://www.facebook.com/hashtag/%E0%A6%9D%E0%A7%81%E0%A6%B2%E0%A6%A8%E0%A7%8D%E0%A6%A4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12" y="3048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শিয়ার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ফোর্স</a:t>
            </a:r>
            <a:r>
              <a:rPr lang="en-US" sz="4400" dirty="0" smtClean="0">
                <a:solidFill>
                  <a:schemeClr val="accent5"/>
                </a:solidFill>
              </a:rPr>
              <a:t> ও </a:t>
            </a:r>
            <a:r>
              <a:rPr lang="en-US" sz="4400" dirty="0" err="1" smtClean="0">
                <a:solidFill>
                  <a:schemeClr val="accent5"/>
                </a:solidFill>
              </a:rPr>
              <a:t>বেন্ডিং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মোমেন্ট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117" y="4953000"/>
            <a:ext cx="4343398" cy="1447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Md.Mehedi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Hasan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Rubel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Junior Instructor(Survey)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Bangladesh Survey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Institute,Cumilla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13747-2316-8BF9-E8C8-2858C0D7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4" y="3962400"/>
            <a:ext cx="1846003" cy="22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Text Question Blog Questions Logo Any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219200"/>
            <a:ext cx="6400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 Thanks Gratitud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990600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1806" y="3276600"/>
            <a:ext cx="3810000" cy="2362200"/>
          </a:xfrm>
        </p:spPr>
        <p:txBody>
          <a:bodyPr>
            <a:noAutofit/>
          </a:bodyPr>
          <a:lstStyle/>
          <a:p>
            <a:pPr algn="just"/>
            <a:r>
              <a:rPr lang="as-IN" sz="3200" dirty="0"/>
              <a:t>বীমের বিভিন্ন বিন্দুতে হিসাবকৃত শিয়ার ফোর্সের মান ও প্রকৃতি দেখিয়ে যে ডায়াগ্রাম অংকন করা হয় তাকে শিয়ার ফোর্স বলে।</a:t>
            </a:r>
            <a:endParaRPr lang="en-US" sz="66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6664324" y="2438400"/>
            <a:ext cx="2895601" cy="20574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বীমের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বিন্দুতে</a:t>
            </a:r>
            <a:r>
              <a:rPr lang="en-US" dirty="0"/>
              <a:t> </a:t>
            </a:r>
            <a:r>
              <a:rPr lang="en-US" dirty="0" err="1"/>
              <a:t>সৃষ্ট</a:t>
            </a:r>
            <a:r>
              <a:rPr lang="en-US" dirty="0"/>
              <a:t> </a:t>
            </a:r>
            <a:r>
              <a:rPr lang="en-US" dirty="0" err="1"/>
              <a:t>বেন্ডিং</a:t>
            </a:r>
            <a:r>
              <a:rPr lang="en-US" dirty="0"/>
              <a:t> </a:t>
            </a:r>
            <a:r>
              <a:rPr lang="en-US" dirty="0" err="1"/>
              <a:t>মোমেন্টের</a:t>
            </a:r>
            <a:r>
              <a:rPr lang="en-US" dirty="0"/>
              <a:t> </a:t>
            </a:r>
            <a:r>
              <a:rPr lang="en-US" dirty="0" err="1"/>
              <a:t>মান</a:t>
            </a:r>
            <a:r>
              <a:rPr lang="en-US" dirty="0"/>
              <a:t> ও </a:t>
            </a:r>
            <a:r>
              <a:rPr lang="en-US" dirty="0" err="1"/>
              <a:t>প্রকৃতি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ডায়াগ্রাম</a:t>
            </a:r>
            <a:r>
              <a:rPr lang="en-US" dirty="0"/>
              <a:t> </a:t>
            </a:r>
            <a:r>
              <a:rPr lang="en-US" dirty="0" err="1"/>
              <a:t>অংকন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বেন্ডিং</a:t>
            </a:r>
            <a:r>
              <a:rPr lang="en-US" dirty="0"/>
              <a:t> </a:t>
            </a:r>
            <a:r>
              <a:rPr lang="en-US" dirty="0" err="1"/>
              <a:t>মোমেন্ট</a:t>
            </a:r>
            <a:r>
              <a:rPr lang="en-US" dirty="0"/>
              <a:t> </a:t>
            </a:r>
            <a:r>
              <a:rPr lang="en-US" dirty="0" err="1"/>
              <a:t>ডায়াগ্রাম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5612" y="2133600"/>
            <a:ext cx="26670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শিয়ার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ফোর্স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627812" y="1219200"/>
            <a:ext cx="3276600" cy="1038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বেন্ডিং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মোমেন্ট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12" y="152400"/>
            <a:ext cx="3124200" cy="1143000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00200"/>
            <a:ext cx="8686798" cy="5029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/>
              <a:t>বীম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আনুভূমিক</a:t>
            </a:r>
            <a:r>
              <a:rPr lang="en-US" dirty="0"/>
              <a:t> </a:t>
            </a:r>
            <a:r>
              <a:rPr lang="en-US" dirty="0" err="1"/>
              <a:t>কাঠামো</a:t>
            </a:r>
            <a:r>
              <a:rPr lang="en-US" dirty="0"/>
              <a:t>,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একাধিক</a:t>
            </a:r>
            <a:r>
              <a:rPr lang="en-US" dirty="0"/>
              <a:t> </a:t>
            </a:r>
            <a:r>
              <a:rPr lang="en-US" dirty="0" err="1"/>
              <a:t>খুটি,কলাম,পিলার,দেওয়াল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en-US" dirty="0" err="1"/>
              <a:t>অবস্থান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আরোপিত</a:t>
            </a:r>
            <a:r>
              <a:rPr lang="en-US" dirty="0"/>
              <a:t> </a:t>
            </a:r>
            <a:r>
              <a:rPr lang="en-US" dirty="0" err="1"/>
              <a:t>লোডকে</a:t>
            </a:r>
            <a:r>
              <a:rPr lang="en-US" dirty="0"/>
              <a:t> </a:t>
            </a:r>
            <a:r>
              <a:rPr lang="en-US" dirty="0" err="1"/>
              <a:t>সাপোর্ট</a:t>
            </a:r>
            <a:r>
              <a:rPr lang="en-US" dirty="0"/>
              <a:t> এ </a:t>
            </a:r>
            <a:r>
              <a:rPr lang="en-US" dirty="0" err="1"/>
              <a:t>স্থানান্তরিত</a:t>
            </a:r>
            <a:r>
              <a:rPr lang="en-US" dirty="0"/>
              <a:t> </a:t>
            </a:r>
            <a:r>
              <a:rPr lang="en-US" dirty="0" err="1" smtClean="0"/>
              <a:t>করে</a:t>
            </a:r>
            <a:endParaRPr lang="en-US" dirty="0" smtClean="0"/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dirty="0" err="1"/>
              <a:t>বীম</a:t>
            </a:r>
            <a:r>
              <a:rPr lang="en-US" dirty="0"/>
              <a:t> ৫ </a:t>
            </a:r>
            <a:r>
              <a:rPr lang="en-US" dirty="0" err="1"/>
              <a:t>প্রকার।যথা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সাধারণভাবে</a:t>
            </a:r>
            <a:r>
              <a:rPr lang="en-US" dirty="0"/>
              <a:t> </a:t>
            </a:r>
            <a:r>
              <a:rPr lang="en-US" dirty="0" err="1"/>
              <a:t>স্থাপিত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ক্যান্টিলিভার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ঝুলন্ত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iv)</a:t>
            </a:r>
            <a:r>
              <a:rPr lang="en-US" dirty="0" err="1"/>
              <a:t>আবদ্ধ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v)</a:t>
            </a:r>
            <a:r>
              <a:rPr lang="en-US" dirty="0" err="1"/>
              <a:t>ধারাবাহিক</a:t>
            </a:r>
            <a:r>
              <a:rPr lang="en-US" dirty="0"/>
              <a:t> </a:t>
            </a:r>
            <a:r>
              <a:rPr lang="en-US" dirty="0" err="1"/>
              <a:t>বীম</a:t>
            </a:r>
            <a:endParaRPr lang="en-US" dirty="0"/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7012" y="2514600"/>
            <a:ext cx="3124200" cy="1143000"/>
          </a:xfrm>
          <a:prstGeom prst="roundRect">
            <a:avLst/>
          </a:prstGeom>
          <a:ln w="12700" cap="rnd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/>
              <a:t>বীম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কিকি</a:t>
            </a:r>
            <a:r>
              <a:rPr lang="en-US" sz="2400" dirty="0" smtClean="0"/>
              <a:t>  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3997569"/>
            <a:ext cx="51026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বীমের</a:t>
            </a:r>
            <a:r>
              <a:rPr lang="en-US" dirty="0" smtClean="0"/>
              <a:t> </a:t>
            </a:r>
            <a:r>
              <a:rPr lang="en-US" dirty="0" err="1" smtClean="0"/>
              <a:t>বর্ণনাঃ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9" y="1295400"/>
            <a:ext cx="8236654" cy="54864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2"/>
              </a:rPr>
              <a:t>সাধারণভাবে_স্থাপিত_বীম</a:t>
            </a:r>
            <a:r>
              <a:rPr lang="en-US" dirty="0">
                <a:solidFill>
                  <a:srgbClr val="0070C0"/>
                </a:solidFill>
              </a:rPr>
              <a:t>(Simply Supported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মুক্ত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সাধারণভাবে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স্থাপিত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(Simply Supported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3"/>
              </a:rPr>
              <a:t>ক্যান্টিলিভার_বীম</a:t>
            </a:r>
            <a:r>
              <a:rPr lang="en-US" dirty="0">
                <a:solidFill>
                  <a:srgbClr val="0070C0"/>
                </a:solidFill>
              </a:rPr>
              <a:t>(Cantilever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দৃঢ়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এবং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অন্য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মুক্ত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থেকে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ক্যান্টিলিভার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(Cantilever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4"/>
              </a:rPr>
              <a:t>ঝুলন্ত_বীম</a:t>
            </a:r>
            <a:r>
              <a:rPr lang="en-US" dirty="0">
                <a:solidFill>
                  <a:srgbClr val="0070C0"/>
                </a:solidFill>
              </a:rPr>
              <a:t>(Over hanging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বাহিরে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বাড়ানো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করে।তাকে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ঝুলন্ত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(Over hanging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5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5"/>
              </a:rPr>
              <a:t>আবদ্ধ_বীম</a:t>
            </a:r>
            <a:r>
              <a:rPr lang="en-US" dirty="0">
                <a:solidFill>
                  <a:srgbClr val="0070C0"/>
                </a:solidFill>
              </a:rPr>
              <a:t>(Fixed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সাথে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দৃঢ়ভাবে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থাকা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(Fixed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6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6"/>
              </a:rPr>
              <a:t>ধারাবাহিক_বীম</a:t>
            </a:r>
            <a:r>
              <a:rPr lang="en-US" dirty="0">
                <a:solidFill>
                  <a:srgbClr val="0070C0"/>
                </a:solidFill>
              </a:rPr>
              <a:t>(Continuous beam):</a:t>
            </a:r>
            <a:r>
              <a:rPr lang="en-US" dirty="0" err="1">
                <a:solidFill>
                  <a:srgbClr val="0070C0"/>
                </a:solidFill>
              </a:rPr>
              <a:t>যেসকল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একাধিক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আরোপিত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ধারাবাহিক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(Continuous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7012" y="838200"/>
            <a:ext cx="4495800" cy="21336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endParaRPr lang="en-US" sz="1200" dirty="0" smtClean="0"/>
          </a:p>
          <a:p>
            <a:pPr algn="just" fontAlgn="base">
              <a:lnSpc>
                <a:spcPct val="150000"/>
              </a:lnSpc>
            </a:pPr>
            <a:endParaRPr lang="en-US" sz="1200" dirty="0"/>
          </a:p>
          <a:p>
            <a:r>
              <a:rPr lang="en-US" sz="1800" dirty="0" err="1" smtClean="0"/>
              <a:t>যে</a:t>
            </a:r>
            <a:r>
              <a:rPr lang="en-US" sz="1800" dirty="0" smtClean="0"/>
              <a:t> </a:t>
            </a:r>
            <a:r>
              <a:rPr lang="en-US" sz="1800" dirty="0" err="1"/>
              <a:t>স্থানে</a:t>
            </a:r>
            <a:r>
              <a:rPr lang="en-US" sz="1800" dirty="0"/>
              <a:t> </a:t>
            </a:r>
            <a:r>
              <a:rPr lang="en-US" sz="1800" dirty="0" err="1"/>
              <a:t>বা</a:t>
            </a:r>
            <a:r>
              <a:rPr lang="en-US" sz="1800" dirty="0"/>
              <a:t> </a:t>
            </a:r>
            <a:r>
              <a:rPr lang="en-US" sz="1800" dirty="0" err="1"/>
              <a:t>বিন্দুতে</a:t>
            </a:r>
            <a:r>
              <a:rPr lang="en-US" sz="1800" dirty="0"/>
              <a:t> </a:t>
            </a:r>
            <a:r>
              <a:rPr lang="en-US" sz="1800" dirty="0" err="1"/>
              <a:t>শিয়ার</a:t>
            </a:r>
            <a:r>
              <a:rPr lang="en-US" sz="1800" dirty="0"/>
              <a:t> </a:t>
            </a:r>
            <a:r>
              <a:rPr lang="en-US" sz="1800" dirty="0" err="1"/>
              <a:t>ফোর্স</a:t>
            </a:r>
            <a:r>
              <a:rPr lang="en-US" sz="1800" dirty="0"/>
              <a:t> </a:t>
            </a:r>
            <a:r>
              <a:rPr lang="en-US" sz="1800" dirty="0" err="1"/>
              <a:t>ডায়াগ্রাম</a:t>
            </a:r>
            <a:r>
              <a:rPr lang="en-US" sz="1800" dirty="0"/>
              <a:t> </a:t>
            </a:r>
            <a:r>
              <a:rPr lang="en-US" sz="1800" dirty="0" err="1"/>
              <a:t>চিহ্ন</a:t>
            </a:r>
            <a:r>
              <a:rPr lang="en-US" sz="1800" dirty="0"/>
              <a:t> </a:t>
            </a:r>
            <a:r>
              <a:rPr lang="en-US" sz="1800" dirty="0" err="1"/>
              <a:t>পরিবর্তন</a:t>
            </a:r>
            <a:r>
              <a:rPr lang="en-US" sz="1800" dirty="0"/>
              <a:t> </a:t>
            </a:r>
            <a:r>
              <a:rPr lang="en-US" sz="1800" dirty="0" err="1"/>
              <a:t>করে</a:t>
            </a:r>
            <a:r>
              <a:rPr lang="en-US" sz="1800" dirty="0"/>
              <a:t> </a:t>
            </a:r>
            <a:r>
              <a:rPr lang="en-US" sz="1800" dirty="0" err="1"/>
              <a:t>বিপদজনক</a:t>
            </a:r>
            <a:r>
              <a:rPr lang="en-US" sz="1800" dirty="0"/>
              <a:t> </a:t>
            </a:r>
            <a:r>
              <a:rPr lang="en-US" sz="1800" dirty="0" err="1"/>
              <a:t>সেকশন</a:t>
            </a:r>
            <a:r>
              <a:rPr lang="en-US" sz="1800" dirty="0"/>
              <a:t> </a:t>
            </a:r>
            <a:r>
              <a:rPr lang="en-US" sz="1800" dirty="0" err="1"/>
              <a:t>বলে</a:t>
            </a:r>
            <a:r>
              <a:rPr lang="en-US" sz="1800" dirty="0"/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7012" y="381000"/>
            <a:ext cx="3581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বিপদ</a:t>
            </a:r>
            <a:r>
              <a:rPr lang="en-US" sz="2400" dirty="0"/>
              <a:t> </a:t>
            </a:r>
            <a:r>
              <a:rPr lang="en-US" sz="2400" dirty="0" err="1"/>
              <a:t>জনক</a:t>
            </a:r>
            <a:r>
              <a:rPr lang="en-US" sz="2400" dirty="0"/>
              <a:t> </a:t>
            </a:r>
            <a:r>
              <a:rPr lang="en-US" sz="2400" dirty="0" err="1" smtClean="0"/>
              <a:t>সেকশন</a:t>
            </a:r>
            <a:r>
              <a:rPr lang="en-US" sz="2400" dirty="0" err="1"/>
              <a:t>ঃ</a:t>
            </a:r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8012" y="3048000"/>
            <a:ext cx="3581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ইনফ্লেকশন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পয়েন্টঃ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7012" y="3276600"/>
            <a:ext cx="44958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r>
              <a:rPr lang="as-IN" sz="2800" b="1" dirty="0"/>
              <a:t>যে বিন্দুতে বেন্ডিং মোমেন্ট ডায়াগ্রাম চিহ্ন পরিবর্তন করে ইনফ্লেকশন পয়ে ন্ট বা কন্ট্রাফ্লেক্সার বিন্দু বলে।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4953000"/>
            <a:ext cx="4152900" cy="176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1181795"/>
            <a:ext cx="3962400" cy="21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5986219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১.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বেস</a:t>
            </a:r>
            <a:r>
              <a:rPr lang="en-US" dirty="0" smtClean="0"/>
              <a:t> </a:t>
            </a:r>
            <a:r>
              <a:rPr lang="en-US" dirty="0" err="1" smtClean="0"/>
              <a:t>লাইন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ঋণাত্মক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বেস</a:t>
            </a:r>
            <a:r>
              <a:rPr lang="en-US" dirty="0" smtClean="0"/>
              <a:t> </a:t>
            </a:r>
            <a:r>
              <a:rPr lang="en-US" dirty="0" err="1" smtClean="0"/>
              <a:t>লাইনের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অঙ্কন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২.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ডায়াগ্রাম</a:t>
            </a:r>
            <a:r>
              <a:rPr lang="en-US" dirty="0" smtClean="0"/>
              <a:t> </a:t>
            </a:r>
            <a:r>
              <a:rPr lang="en-US" dirty="0" err="1" smtClean="0"/>
              <a:t>সরল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পরিবর্তনশীল</a:t>
            </a:r>
            <a:r>
              <a:rPr lang="en-US" dirty="0" smtClean="0"/>
              <a:t> </a:t>
            </a:r>
            <a:r>
              <a:rPr lang="en-US" dirty="0" err="1" smtClean="0"/>
              <a:t>বক্ররেখার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৩.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ডায়াগ্রাম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হঠা</a:t>
            </a:r>
            <a:r>
              <a:rPr lang="en-US" dirty="0" smtClean="0"/>
              <a:t>ৎ </a:t>
            </a:r>
            <a:r>
              <a:rPr lang="en-US" dirty="0" err="1" smtClean="0"/>
              <a:t>খাড়াভাবে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নামে</a:t>
            </a:r>
            <a:r>
              <a:rPr lang="en-US" dirty="0" smtClean="0"/>
              <a:t> </a:t>
            </a:r>
            <a:r>
              <a:rPr lang="en-US" dirty="0" err="1" smtClean="0"/>
              <a:t>অথবা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ওঠে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খাড়া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দৈর্ঘ্য</a:t>
            </a:r>
            <a:r>
              <a:rPr lang="en-US" dirty="0" smtClean="0"/>
              <a:t>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৪.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অপরিবর্তনীয়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অনুভূমিক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৫.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অনুভূমিক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বিমের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</a:t>
            </a:r>
            <a:r>
              <a:rPr lang="en-US" dirty="0" err="1" smtClean="0"/>
              <a:t>শুন্য</a:t>
            </a:r>
            <a:r>
              <a:rPr lang="en-US" dirty="0" smtClean="0"/>
              <a:t> </a:t>
            </a:r>
            <a:r>
              <a:rPr lang="en-US" dirty="0" err="1" smtClean="0"/>
              <a:t>অবস্থা</a:t>
            </a:r>
            <a:r>
              <a:rPr lang="en-US" dirty="0" smtClean="0"/>
              <a:t>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৬. </a:t>
            </a:r>
            <a:r>
              <a:rPr lang="en-US" dirty="0" err="1" smtClean="0"/>
              <a:t>সমভাবে</a:t>
            </a:r>
            <a:r>
              <a:rPr lang="en-US" dirty="0" smtClean="0"/>
              <a:t> </a:t>
            </a:r>
            <a:r>
              <a:rPr lang="en-US" dirty="0" err="1" smtClean="0"/>
              <a:t>বিস্তৃত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হেলান</a:t>
            </a:r>
            <a:r>
              <a:rPr lang="en-US" dirty="0" smtClean="0"/>
              <a:t> </a:t>
            </a:r>
            <a:r>
              <a:rPr lang="en-US" dirty="0" err="1" smtClean="0"/>
              <a:t>সরলরেখার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৭.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বক্ররেখা</a:t>
            </a:r>
            <a:r>
              <a:rPr lang="en-US" dirty="0" smtClean="0"/>
              <a:t> </a:t>
            </a:r>
            <a:r>
              <a:rPr lang="en-US" dirty="0" err="1" smtClean="0"/>
              <a:t>বিমের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পরিবর্তনশীল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( </a:t>
            </a:r>
            <a:r>
              <a:rPr lang="en-US" dirty="0" err="1" smtClean="0"/>
              <a:t>যেমন</a:t>
            </a:r>
            <a:r>
              <a:rPr lang="en-US" dirty="0" smtClean="0"/>
              <a:t> - </a:t>
            </a:r>
            <a:r>
              <a:rPr lang="en-US" dirty="0" err="1" smtClean="0"/>
              <a:t>ত্রিভুজ</a:t>
            </a:r>
            <a:r>
              <a:rPr lang="en-US" dirty="0" smtClean="0"/>
              <a:t> </a:t>
            </a:r>
            <a:r>
              <a:rPr lang="en-US" dirty="0" err="1" smtClean="0"/>
              <a:t>আকৃতির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)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</a:p>
          <a:p>
            <a:pPr marL="45720" lvl="0" indent="0">
              <a:buNone/>
            </a:pP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79412" y="152400"/>
            <a:ext cx="4343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 smtClean="0"/>
              <a:t>শিয়ার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ফোর্স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ডায়াগ্রামের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বৈশিষ্ট্যঃ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295400"/>
            <a:ext cx="8077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উ: </a:t>
            </a:r>
            <a:r>
              <a:rPr lang="en-US" dirty="0"/>
              <a:t>৩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কেন্দ্রিভূত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সমভাবে</a:t>
            </a:r>
            <a:r>
              <a:rPr lang="en-US" dirty="0"/>
              <a:t> </a:t>
            </a:r>
            <a:r>
              <a:rPr lang="en-US" dirty="0" err="1"/>
              <a:t>বিস্তৃত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অসমভাবে</a:t>
            </a:r>
            <a:r>
              <a:rPr lang="en-US" dirty="0"/>
              <a:t> </a:t>
            </a:r>
            <a:r>
              <a:rPr lang="en-US" dirty="0" err="1"/>
              <a:t>বিস্তৃত</a:t>
            </a:r>
            <a:r>
              <a:rPr lang="en-US" dirty="0"/>
              <a:t> </a:t>
            </a:r>
            <a:r>
              <a:rPr lang="en-US" dirty="0" err="1" smtClean="0"/>
              <a:t>লোড</a:t>
            </a:r>
            <a:endParaRPr lang="en-US" dirty="0"/>
          </a:p>
          <a:p>
            <a:r>
              <a:rPr lang="en-US" dirty="0" smtClean="0"/>
              <a:t>৩.বীমের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উ: </a:t>
            </a:r>
            <a:r>
              <a:rPr lang="en-US" dirty="0" err="1"/>
              <a:t>বীমের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৩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ক্রিয়া</a:t>
            </a:r>
            <a:r>
              <a:rPr lang="en-US" dirty="0"/>
              <a:t> </a:t>
            </a:r>
            <a:r>
              <a:rPr lang="en-US" dirty="0" err="1"/>
              <a:t>করে।যথা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নিশ্চল</a:t>
            </a:r>
            <a:r>
              <a:rPr lang="en-US" dirty="0"/>
              <a:t> </a:t>
            </a:r>
            <a:r>
              <a:rPr lang="en-US" dirty="0" err="1"/>
              <a:t>ভর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সচল</a:t>
            </a:r>
            <a:r>
              <a:rPr lang="en-US" dirty="0"/>
              <a:t> </a:t>
            </a:r>
            <a:r>
              <a:rPr lang="en-US" dirty="0" err="1"/>
              <a:t>ভর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পারিপার্শ্বিক</a:t>
            </a:r>
            <a:r>
              <a:rPr lang="en-US" dirty="0"/>
              <a:t> </a:t>
            </a:r>
            <a:r>
              <a:rPr lang="en-US" dirty="0" err="1"/>
              <a:t>ভর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0812" y="228600"/>
            <a:ext cx="5410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বীমে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ধরননের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?</a:t>
            </a:r>
            <a:endParaRPr lang="en-US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01" y="3733800"/>
            <a:ext cx="4661511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04800"/>
            <a:ext cx="4788008" cy="58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228600"/>
            <a:ext cx="3694176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990600"/>
            <a:ext cx="434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409</Words>
  <Application>Microsoft Office PowerPoint</Application>
  <PresentationFormat>Custom</PresentationFormat>
  <Paragraphs>47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Ultra Bold Condensed</vt:lpstr>
      <vt:lpstr>Trebuchet MS</vt:lpstr>
      <vt:lpstr>Vrinda</vt:lpstr>
      <vt:lpstr>Wingdings 3</vt:lpstr>
      <vt:lpstr>Facet</vt:lpstr>
      <vt:lpstr> শিয়ার ফোর্স ও বেন্ডিং মোমেন্ট</vt:lpstr>
      <vt:lpstr>PowerPoint Presentation</vt:lpstr>
      <vt:lpstr>বীম কি ?</vt:lpstr>
      <vt:lpstr>বীমের বর্ণনাঃ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জি আই এস পরিচিতি</dc:title>
  <dc:creator>MD ARIFUL ISLAM ABEG</dc:creator>
  <cp:lastModifiedBy>Md Anowar Hossain</cp:lastModifiedBy>
  <cp:revision>9</cp:revision>
  <dcterms:created xsi:type="dcterms:W3CDTF">2023-11-06T03:56:28Z</dcterms:created>
  <dcterms:modified xsi:type="dcterms:W3CDTF">2023-11-08T10:03:24Z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