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5" r:id="rId3"/>
    <p:sldId id="286" r:id="rId4"/>
    <p:sldId id="267" r:id="rId5"/>
    <p:sldId id="268" r:id="rId6"/>
    <p:sldId id="265" r:id="rId7"/>
    <p:sldId id="266" r:id="rId8"/>
    <p:sldId id="269" r:id="rId9"/>
    <p:sldId id="279" r:id="rId10"/>
    <p:sldId id="270" r:id="rId11"/>
    <p:sldId id="271" r:id="rId12"/>
    <p:sldId id="275" r:id="rId13"/>
    <p:sldId id="276" r:id="rId14"/>
    <p:sldId id="287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CC00FF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443352-A0E2-45E8-9C9F-1E1F65BAA5B9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368490"/>
            <a:ext cx="8229600" cy="990600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600"/>
            <a:ext cx="9144000" cy="5486400"/>
          </a:xfrm>
        </p:spPr>
      </p:pic>
    </p:spTree>
    <p:extLst>
      <p:ext uri="{BB962C8B-B14F-4D97-AF65-F5344CB8AC3E}">
        <p14:creationId xmlns:p14="http://schemas.microsoft.com/office/powerpoint/2010/main" val="95226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0600"/>
                <a:ext cx="8305800" cy="54864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bn-BD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𝐜𝐨𝐬𝐱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𝟓</m:t>
                            </m:r>
                          </m:sup>
                        </m:sSup>
                      </m:e>
                    </m:nary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𝐬𝐢𝐧𝐱𝐝𝐱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𝟓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bn-BD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SutonnyMJ" pitchFamily="2" charset="0"/>
                    <a:cs typeface="Times New Roman" pitchFamily="18" charset="0"/>
                  </a:rPr>
                  <a:t>ধরি</a:t>
                </a:r>
                <a:r>
                  <a:rPr lang="en-US" b="1" dirty="0" smtClean="0">
                    <a:solidFill>
                      <a:srgbClr val="006600"/>
                    </a:solidFill>
                    <a:latin typeface="SutonnyMJ" pitchFamily="2" charset="0"/>
                    <a:cs typeface="Times New Roman" pitchFamily="18" charset="0"/>
                  </a:rPr>
                  <a:t>,</a:t>
                </a:r>
                <a:endPara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c                                              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1+cosx = z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 (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𝒄𝒐𝒔𝒙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          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 -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sinxdx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bn-BD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𝐜𝐨𝐬𝐱𝐞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𝐬𝐢𝐧𝐱</m:t>
                            </m:r>
                          </m:sup>
                        </m:sSup>
                      </m:e>
                    </m:nary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𝐝𝐱</m:t>
                    </m:r>
                  </m:oMath>
                </a14:m>
                <a:r>
                  <a:rPr lang="bn-BD" b="1" dirty="0" smtClean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                            </a:t>
                </a:r>
                <a:r>
                  <a:rPr lang="en-US" b="1" dirty="0" smtClean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ধরি,</a:t>
                </a:r>
                <a:endParaRPr lang="en-US" b="1" dirty="0" smtClean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𝐝𝐳</m:t>
                        </m:r>
                      </m:e>
                    </m:nary>
                    <m:sSup>
                      <m:sSup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bn-BD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                                                           </m:t>
                        </m:r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𝒔𝒊𝒏𝒙</m:t>
                        </m:r>
                      </m:sup>
                    </m:sSup>
                    <m:r>
                      <a:rPr lang="en-US" b="1" i="0" smtClean="0">
                        <a:solidFill>
                          <a:srgbClr val="0066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z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  z + c                                </a:t>
                </a:r>
                <a:r>
                  <a:rPr lang="bn-BD" b="1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</a:rPr>
                  <a:t>. 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cosxdx =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𝒔𝒊𝒏𝒙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305800" cy="5486400"/>
              </a:xfrm>
              <a:blipFill rotWithShape="0">
                <a:blip r:embed="rId2"/>
                <a:stretch>
                  <a:fillRect l="-1175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876800" y="1676400"/>
            <a:ext cx="0" cy="15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3962400"/>
            <a:ext cx="0" cy="1600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BIIT (Bogra)\Desktop\3333\images.jpg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447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7772400" cy="54102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𝐥𝐨𝐠𝐱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                         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ধরি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𝐝𝐳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den>
                        </m:f>
                      </m:e>
                    </m:nary>
                  </m:oMath>
                </a14:m>
                <a:r>
                  <a:rPr lang="bn-BD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1+logx = z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logz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                                     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𝐝𝐱</m:t>
                    </m:r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=  log(1+logx) 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11)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𝐭𝐚𝐧𝐱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𝐥𝐨𝐠𝐜𝐨𝐬𝐱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                                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ধরি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,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𝐝𝐳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logcosx = z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=  -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logz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                                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𝐬𝐢𝐧𝐱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𝐜𝐨𝐬𝐱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dx =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= - log(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logcosx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        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tanxdx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-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7772400" cy="5410200"/>
              </a:xfrm>
              <a:blipFill rotWithShape="0">
                <a:blip r:embed="rId2"/>
                <a:stretch>
                  <a:fillRect l="-706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800600" y="1219200"/>
            <a:ext cx="0" cy="1981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00600" y="3657600"/>
            <a:ext cx="0" cy="2209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BIIT (Bogra)\Desktop\3333\images.jp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727"/>
            <a:ext cx="2057400" cy="13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12)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𝐭𝐚𝐧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func>
                          </m:sup>
                        </m:sSup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Times New Roman" pitchFamily="18" charset="0"/>
                  </a:rPr>
                  <a:t>ধরি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Times New Roman" pitchFamily="18" charset="0"/>
                  </a:rPr>
                  <a:t>,</a:t>
                </a:r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bn-BD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z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𝐳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c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dx 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func>
                          <m:func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c    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𝐥𝐨𝐠𝐱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endPara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B83D68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(logx)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endPara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.x dx                  </a:t>
                </a:r>
                <a:r>
                  <a:rPr lang="en-US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𝒖𝒗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= u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𝒅𝒖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 }dx]</a:t>
                </a:r>
                <a:endPara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xlogx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endPara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xlogx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– x + c    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  <a:blipFill rotWithShape="0">
                <a:blip r:embed="rId2"/>
                <a:stretch>
                  <a:fillRect l="-1034" t="-2193" r="-276" b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953000" y="1295400"/>
            <a:ext cx="0" cy="2133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7912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bn-BD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ধরি</a:t>
                </a: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cosx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}dx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𝐬𝐢𝐧𝐱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en-US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𝒖𝒗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= u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𝒅𝒖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 }dx</a:t>
                </a:r>
                <a:r>
                  <a:rPr lang="en-US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:endPara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}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𝐜𝐨𝐬𝐱</m:t>
                        </m:r>
                      </m:e>
                    </m:nary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err="1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I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– I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err="1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2I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err="1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sinx+cosx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791200"/>
              </a:xfrm>
              <a:blipFill rotWithShape="0">
                <a:blip r:embed="rId2"/>
                <a:stretch>
                  <a:fillRect l="-1000" t="-1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C:\Users\BIIT (Bogra)\Desktop\3333\images.jpgx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3276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728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বাড়ির কাজ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7432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00"/>
                </a:solidFill>
              </a:rPr>
              <a:t>তোমার বইয়ের আলোচ্য সংক্লিষ্ট বিভিন্ন নিয়মের কমপক্ষে দুটি করে</a:t>
            </a:r>
          </a:p>
          <a:p>
            <a:r>
              <a:rPr lang="bn-BD" sz="2800" dirty="0" smtClean="0">
                <a:solidFill>
                  <a:srgbClr val="006600"/>
                </a:solidFill>
              </a:rPr>
              <a:t>সমস্যার সমাধান করবে।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4799" y="381001"/>
            <a:ext cx="6477002" cy="6477000"/>
          </a:xfrm>
        </p:spPr>
      </p:pic>
      <p:sp>
        <p:nvSpPr>
          <p:cNvPr id="9" name="Rectangle 8"/>
          <p:cNvSpPr/>
          <p:nvPr/>
        </p:nvSpPr>
        <p:spPr>
          <a:xfrm>
            <a:off x="7239000" y="1981200"/>
            <a:ext cx="1015663" cy="2977738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শিক্ষক পরিচিতিঃ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bn-BD" sz="3200" dirty="0" smtClean="0">
                <a:solidFill>
                  <a:srgbClr val="00B050"/>
                </a:solidFill>
              </a:rPr>
              <a:t>সুমন </a:t>
            </a:r>
            <a:r>
              <a:rPr lang="bn-BD" sz="3200" dirty="0" smtClean="0">
                <a:solidFill>
                  <a:srgbClr val="00B050"/>
                </a:solidFill>
              </a:rPr>
              <a:t>চক্রবর্তী</a:t>
            </a:r>
            <a:endParaRPr lang="en-US" sz="3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bn-BD" sz="3200" dirty="0" smtClean="0">
                <a:solidFill>
                  <a:srgbClr val="00B050"/>
                </a:solidFill>
              </a:rPr>
              <a:t>ইন্সট্রাক্টর(নন-টেক/গ্ণিত</a:t>
            </a:r>
            <a:r>
              <a:rPr lang="bn-BD" sz="3200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0B050"/>
                </a:solidFill>
              </a:rPr>
              <a:t>বাংলাদেশ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সার্ভে</a:t>
            </a:r>
            <a:r>
              <a:rPr lang="bn-BD" sz="3200" dirty="0" smtClean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ইনস্টিটিউট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B050"/>
                </a:solidFill>
              </a:rPr>
              <a:t>কুমিল্লা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05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</a:rPr>
              <a:t>অ</a:t>
            </a:r>
            <a:r>
              <a:rPr lang="bn-BD" sz="3200" dirty="0" smtClean="0">
                <a:solidFill>
                  <a:srgbClr val="00B050"/>
                </a:solidFill>
              </a:rPr>
              <a:t>নি</a:t>
            </a:r>
            <a:r>
              <a:rPr lang="en-US" sz="3200" dirty="0" err="1" smtClean="0">
                <a:solidFill>
                  <a:srgbClr val="00B050"/>
                </a:solidFill>
              </a:rPr>
              <a:t>র্দিষ্ট</a:t>
            </a:r>
            <a:r>
              <a:rPr lang="bn-BD" sz="3200" dirty="0" smtClean="0">
                <a:solidFill>
                  <a:srgbClr val="00B050"/>
                </a:solidFill>
              </a:rPr>
              <a:t> যোগ</a:t>
            </a:r>
            <a:r>
              <a:rPr lang="en-US" sz="3200" dirty="0" err="1" smtClean="0">
                <a:solidFill>
                  <a:srgbClr val="00B050"/>
                </a:solidFill>
              </a:rPr>
              <a:t>জী</a:t>
            </a:r>
            <a:r>
              <a:rPr lang="bn-BD" sz="3200" dirty="0" smtClean="0">
                <a:solidFill>
                  <a:srgbClr val="00B050"/>
                </a:solidFill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</a:rPr>
              <a:t>ণ</a:t>
            </a:r>
            <a:endParaRPr lang="bn-BD" sz="3200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(</a:t>
            </a:r>
            <a:r>
              <a:rPr lang="bn-BD" sz="3200" dirty="0" smtClean="0">
                <a:solidFill>
                  <a:srgbClr val="00B050"/>
                </a:solidFill>
              </a:rPr>
              <a:t>Indefinite integrals</a:t>
            </a:r>
            <a:r>
              <a:rPr lang="en-US" sz="3200" dirty="0" smtClean="0">
                <a:solidFill>
                  <a:srgbClr val="00B050"/>
                </a:solidFill>
              </a:rPr>
              <a:t>)</a:t>
            </a:r>
            <a:endParaRPr lang="bn-BD" sz="3200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অধ্যায়</a:t>
            </a:r>
            <a:r>
              <a:rPr lang="en-US" sz="3200" dirty="0" smtClean="0">
                <a:solidFill>
                  <a:srgbClr val="00B050"/>
                </a:solidFill>
              </a:rPr>
              <a:t> -</a:t>
            </a:r>
            <a:r>
              <a:rPr lang="en-US" sz="3200" dirty="0" smtClean="0">
                <a:solidFill>
                  <a:srgbClr val="00B050"/>
                </a:solidFill>
              </a:rPr>
              <a:t>১</a:t>
            </a:r>
            <a:r>
              <a:rPr lang="bn-IN" sz="3200" dirty="0">
                <a:solidFill>
                  <a:srgbClr val="00B050"/>
                </a:solidFill>
              </a:rPr>
              <a:t>১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পাঠ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4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প্রয়োজনীয়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সূত্র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𝐧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𝐧</m:t>
                            </m:r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𝐧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𝐂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=x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2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𝐱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𝐬𝐢𝐧𝐱𝐝𝐱</m:t>
                        </m:r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-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𝐜𝐨𝐬𝐱𝐝𝐱</m:t>
                        </m:r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𝐬𝐞𝐜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xdx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xdx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-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cotx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𝐜𝐨𝐬𝐞𝐜𝐱𝐜𝐨𝐭𝐱𝐝𝐱</m:t>
                        </m:r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-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secx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  <a:blipFill rotWithShape="0">
                <a:blip r:embed="rId2"/>
                <a:stretch>
                  <a:fillRect l="-4074" t="-1297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 descr="C:\Users\BIIT (Bogra)\Desktop\papia\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67071"/>
            <a:ext cx="1981199" cy="20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BIIT (Bogra)\Desktop\papia\C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09999"/>
            <a:ext cx="1981199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143000"/>
                <a:ext cx="8229600" cy="5562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ar-AE" b="1" i="0" smtClean="0">
                        <a:latin typeface="Cambria Math"/>
                      </a:rPr>
                      <m:t> 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0" smtClean="0">
                            <a:latin typeface="Cambria Math"/>
                          </a:rPr>
                          <m:t>𝐭𝐚𝐧𝐱</m:t>
                        </m:r>
                        <m:r>
                          <a:rPr lang="ar-AE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b="1" i="0" smtClean="0">
                            <a:latin typeface="Cambria Math"/>
                          </a:rPr>
                          <m:t>𝐬𝐞𝐜𝐱𝐝𝐱</m:t>
                        </m:r>
                        <m:r>
                          <a:rPr lang="ar-AE" b="1" i="0" smtClean="0">
                            <a:latin typeface="Cambria Math"/>
                          </a:rPr>
                          <m:t>=</m:t>
                        </m:r>
                        <m:r>
                          <a:rPr lang="ar-AE" b="1" i="0" smtClean="0">
                            <a:latin typeface="Cambria Math"/>
                          </a:rPr>
                          <m:t>𝐬𝐞𝐜𝐱</m:t>
                        </m:r>
                      </m:e>
                    </m:nary>
                  </m:oMath>
                </a14:m>
                <a:r>
                  <a:rPr lang="ar-AE" dirty="0" smtClean="0"/>
                  <a:t> + </a:t>
                </a:r>
                <a:r>
                  <a:rPr lang="en-US" dirty="0" smtClean="0"/>
                  <a:t>c</a:t>
                </a:r>
                <a:endParaRPr lang="en-US" dirty="0"/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0" smtClean="0">
                            <a:latin typeface="Cambria Math"/>
                          </a:rPr>
                          <m:t>𝐭𝐚𝐧𝐱𝐝𝐱</m:t>
                        </m:r>
                      </m:e>
                    </m:nary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b="1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logcosx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0" smtClean="0">
                            <a:latin typeface="Cambria Math"/>
                            <a:cs typeface="Times New Roman" pitchFamily="18" charset="0"/>
                          </a:rPr>
                          <m:t>𝐜𝐨𝐭𝐱𝐝𝐱</m:t>
                        </m:r>
                      </m:e>
                    </m:nary>
                  </m:oMath>
                </a14:m>
                <a:r>
                  <a:rPr lang="ar-AE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-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logcosecx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0" smtClean="0"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>
                              <a:rPr lang="ar-AE" b="1" i="0" smtClean="0"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ar-AE" b="1" i="1" smtClean="0"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  <m:r>
                              <a:rPr lang="ar-AE" b="1" i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ar-AE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ar-AE" b="1" i="1" smtClean="0"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ar-AE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AE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ar-AE" b="1" i="0" smtClean="0"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den>
                    </m:f>
                    <m:func>
                      <m:funcPr>
                        <m:ctrlPr>
                          <a:rPr lang="ar-AE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b="1" i="0" dirty="0" smtClean="0">
                                <a:latin typeface="Cambria Math"/>
                              </a:rPr>
                              <m:t>𝐭𝐚𝐧</m:t>
                            </m:r>
                          </m:e>
                          <m:sup>
                            <m:r>
                              <a:rPr lang="ar-AE" b="1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ar-AE" b="1" i="1" dirty="0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ar-AE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b="1" i="0" dirty="0" smtClean="0"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ar-AE" b="1" i="0" dirty="0" smtClean="0">
                                <a:latin typeface="Cambria Math"/>
                              </a:rPr>
                              <m:t>𝐚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 smtClean="0"/>
                  <a:t> + c</a:t>
                </a:r>
                <a:endParaRPr lang="ar-AE" b="1" dirty="0" smtClean="0"/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ar-AE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ar-AE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ar-AE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ar-AE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ar-AE" b="1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ar-AE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ar-AE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ar-AE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b="1" dirty="0" smtClean="0"/>
                  <a:t> + c</a:t>
                </a:r>
                <a:endParaRPr lang="ar-AE" b="1" dirty="0" smtClean="0"/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ar-AE" b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ar-AE" b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c</a:t>
                </a:r>
                <a:endParaRPr lang="ar-AE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ar-AE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ar-AE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ar-AE" b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num>
                      <m:den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ar-AE" b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 smtClean="0"/>
                  <a:t> + c</a:t>
                </a:r>
                <a:endParaRPr lang="ar-AE" b="1" dirty="0" smtClean="0"/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ar-AE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𝒂</m:t>
                                </m:r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 smtClean="0"/>
                  <a:t> + c</a:t>
                </a:r>
                <a:endParaRPr lang="ar-AE" b="1" dirty="0" smtClean="0"/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𝒖𝒗</m:t>
                            </m:r>
                          </m:e>
                        </m:d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𝐯</m:t>
                        </m:r>
                        <m:r>
                          <a:rPr lang="ar-AE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𝒅𝒖</m:t>
                            </m:r>
                          </m:num>
                          <m:den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𝐯</m:t>
                        </m:r>
                        <m:r>
                          <a:rPr lang="ar-AE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}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+ c</a:t>
                </a:r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143000"/>
                <a:ext cx="8229600" cy="5562600"/>
              </a:xfrm>
              <a:blipFill rotWithShape="0">
                <a:blip r:embed="rId2"/>
                <a:stretch>
                  <a:fillRect l="-4074" t="-1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BIIT (Bogra)\Desktop\3333\8i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905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</p:spPr>
            <p:txBody>
              <a:bodyPr>
                <a:normAutofit/>
              </a:bodyPr>
              <a:lstStyle/>
              <a:p>
                <a:pPr lvl="0">
                  <a:buClr>
                    <a:srgbClr val="94C600"/>
                  </a:buClr>
                  <a:buFont typeface="Wingdings" pitchFamily="2" charset="2"/>
                  <a:buChar char="v"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𝐭𝐚𝐧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=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Times New Roman" pitchFamily="18" charset="0"/>
                  </a:rPr>
                  <a:t>কত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Clr>
                    <a:srgbClr val="94C600"/>
                  </a:buClr>
                  <a:buNone/>
                </a:pPr>
                <a:r>
                  <a:rPr lang="en-US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𝒕𝒂𝒏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dx                          </a:t>
                </a:r>
                <a:r>
                  <a:rPr lang="bn-BD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ধরি,</a:t>
                </a:r>
                <a:r>
                  <a:rPr lang="en-US" b="1" dirty="0" smtClean="0">
                    <a:solidFill>
                      <a:schemeClr val="tx1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  </m:t>
                            </m:r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=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∫</a:t>
                </a:r>
                <a:r>
                  <a:rPr lang="en-US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bn-BD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𝐳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+ c                            </a:t>
                </a:r>
                <a:r>
                  <a:rPr lang="bn-BD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বা,</a:t>
                </a:r>
                <a:r>
                  <a:rPr lang="en-US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dx =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)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c</a:t>
                </a:r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v"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= </a:t>
                </a:r>
                <a:r>
                  <a:rPr lang="bn-BD" b="1" dirty="0" smtClean="0">
                    <a:solidFill>
                      <a:srgbClr val="FF0000"/>
                    </a:solidFill>
                    <a:latin typeface="SutonnyMJ" pitchFamily="2" charset="0"/>
                    <a:cs typeface="Times New Roman" pitchFamily="18" charset="0"/>
                  </a:rPr>
                  <a:t>কত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?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err="1" smtClean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endParaRPr lang="en-US" b="1" dirty="0" smtClean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dx 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  <a:endParaRPr lang="en-US" b="1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495800" y="1447800"/>
            <a:ext cx="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BIIT (Bogra)\Desktop\3333\images.jpg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505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236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8915400" cy="5638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bn-BD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𝐭𝐚𝐧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𝐱𝐝𝐱</m:t>
                        </m:r>
                      </m:e>
                    </m:nary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𝐬𝐞𝐜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𝐝𝐱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– x + c 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𝐭𝐚𝐧𝐱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𝟐𝐜𝐨𝐭𝐱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𝐭𝐚𝐧𝐱𝐭𝐚𝐧𝐱𝐝𝐱</m:t>
                        </m:r>
                      </m:e>
                    </m:nary>
                  </m:oMath>
                </a14:m>
                <a:endParaRPr lang="en-US" b="1" dirty="0" smtClean="0"/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𝒕𝒂𝒏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𝒙𝒅𝒙</m:t>
                        </m:r>
                      </m:e>
                    </m:nary>
                    <m:r>
                      <m:rPr>
                        <m:nor/>
                      </m:rPr>
                      <a:rPr lang="en-US" b="1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endParaRPr lang="bn-BD" b="1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√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𝒔𝒆𝒄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²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𝐱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𝐝𝐱</m:t>
                      </m:r>
                    </m:oMath>
                  </m:oMathPara>
                </a14:m>
                <a:endParaRPr lang="en-US" b="1" dirty="0" smtClean="0">
                  <a:solidFill>
                    <a:prstClr val="black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√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tanx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–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]+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     (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Ans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8915400" cy="5638800"/>
              </a:xfrm>
              <a:blipFill rotWithShape="0">
                <a:blip r:embed="rId2"/>
                <a:stretch>
                  <a:fillRect l="-3625" t="-6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 descr="C:\Users\BIIT (Bogra)\Desktop\3333\images.jpg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52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04633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686800" cy="57150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bn-BD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5)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𝐬𝐢𝐧𝟓𝐱𝐬𝐢𝐧𝟑𝐱𝐝𝐱</m:t>
                        </m:r>
                      </m:e>
                    </m:nary>
                  </m:oMath>
                </a14:m>
                <a:endParaRPr lang="en-US" sz="2600" b="1" dirty="0" smtClean="0"/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𝒙𝒔𝒊𝒏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𝒙𝒅𝒙</m:t>
                        </m:r>
                      </m:e>
                    </m:nary>
                  </m:oMath>
                </a14:m>
                <a:endParaRPr lang="en-US" sz="2600" b="1" dirty="0" smtClean="0"/>
              </a:p>
              <a:p>
                <a:pPr marL="0" indent="0">
                  <a:buNone/>
                </a:pPr>
                <a:r>
                  <a:rPr lang="en-US" sz="2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1" i="0" dirty="0" smtClean="0">
                            <a:latin typeface="Cambria Math"/>
                          </a:rPr>
                          <m:t>[</m:t>
                        </m:r>
                        <m:r>
                          <a:rPr lang="en-US" sz="2600" b="1" i="0" dirty="0" smtClean="0">
                            <a:latin typeface="Cambria Math"/>
                          </a:rPr>
                          <m:t>𝐜𝐨𝐬</m:t>
                        </m:r>
                        <m:d>
                          <m:d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0" dirty="0" smtClean="0">
                                <a:latin typeface="Cambria Math"/>
                              </a:rPr>
                              <m:t>𝟓𝐱</m:t>
                            </m:r>
                            <m:r>
                              <a:rPr lang="en-US" sz="2600" b="1" i="0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1" i="0" dirty="0" smtClean="0">
                                <a:latin typeface="Cambria Math"/>
                              </a:rPr>
                              <m:t>𝟑𝐱</m:t>
                            </m:r>
                          </m:e>
                        </m:d>
                        <m:r>
                          <a:rPr lang="en-US" sz="2600" b="1" i="0" dirty="0" smtClean="0">
                            <a:latin typeface="Cambria Math"/>
                          </a:rPr>
                          <m:t>−</m:t>
                        </m:r>
                        <m:r>
                          <a:rPr lang="en-US" sz="2600" b="1" i="0" dirty="0" smtClean="0">
                            <a:latin typeface="Cambria Math"/>
                          </a:rPr>
                          <m:t>𝐜𝐨𝐬</m:t>
                        </m:r>
                        <m:d>
                          <m:d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0" dirty="0" smtClean="0">
                                <a:latin typeface="Cambria Math"/>
                              </a:rPr>
                              <m:t>𝟓𝐱</m:t>
                            </m:r>
                            <m:r>
                              <a:rPr lang="en-US" sz="2600" b="1" i="0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b="1" i="0" dirty="0" smtClean="0">
                                <a:latin typeface="Cambria Math"/>
                              </a:rPr>
                              <m:t>𝟑𝐱</m:t>
                            </m:r>
                          </m:e>
                        </m:d>
                        <m:r>
                          <a:rPr lang="en-US" sz="2600" b="1" i="0" dirty="0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dx</a:t>
                </a:r>
                <a:endParaRPr lang="en-US" sz="2600" b="1" dirty="0" smtClean="0"/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6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sz="2600" b="1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𝟐𝐱</m:t>
                        </m:r>
                        <m:r>
                          <a:rPr lang="en-US" sz="2600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sz="2600" b="1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𝟖𝐱</m:t>
                        </m:r>
                        <m:r>
                          <a:rPr lang="en-US" sz="2600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𝐬𝐢𝐧𝟐𝐱</m:t>
                        </m:r>
                      </m:num>
                      <m:den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0" smtClean="0">
                            <a:latin typeface="Cambria Math"/>
                          </a:rPr>
                          <m:t>𝐬𝐢𝐧𝟖𝐱</m:t>
                        </m:r>
                      </m:num>
                      <m:den>
                        <m:r>
                          <a:rPr lang="en-US" sz="2600" b="1" i="0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] + c (</a:t>
                </a:r>
                <a:r>
                  <a:rPr lang="en-US" sz="2600" b="1" dirty="0" err="1" smtClean="0"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bn-BD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6)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𝐜𝐨𝐬𝐱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sz="2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𝐬𝐢𝐧𝐱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 </a:t>
                </a:r>
                <a:r>
                  <a:rPr lang="bn-BD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en-US" sz="26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sz="26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bn-BD" sz="2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bn-BD" sz="26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⁖ </a:t>
                </a:r>
                <a:r>
                  <a:rPr lang="en-US" sz="2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cosxdx</a:t>
                </a:r>
                <a:r>
                  <a:rPr lang="en-US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6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bn-BD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0" smtClean="0">
                                <a:latin typeface="Cambria Math"/>
                                <a:cs typeface="Times New Roman" pitchFamily="18" charset="0"/>
                              </a:rPr>
                              <m:t>𝐝𝐳</m:t>
                            </m:r>
                          </m:num>
                          <m:den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sz="2600" b="1" i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𝐳</m:t>
                            </m:r>
                          </m:den>
                        </m:f>
                      </m:e>
                    </m:nary>
                  </m:oMath>
                </a14:m>
                <a:r>
                  <a:rPr lang="bn-BD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𝐳</m:t>
                        </m:r>
                      </m:e>
                    </m:rad>
                  </m:oMath>
                </a14:m>
                <a:r>
                  <a:rPr lang="bn-BD" sz="2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c</a:t>
                </a:r>
                <a:endParaRPr lang="en-US" sz="2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        =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𝐬𝐢𝐧𝐱</m:t>
                        </m:r>
                      </m:e>
                    </m:rad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 marL="0" indent="0">
                  <a:buNone/>
                </a:pPr>
                <a:endParaRPr lang="en-US" sz="2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686800" cy="5715000"/>
              </a:xfrm>
              <a:blipFill rotWithShape="0">
                <a:blip r:embed="rId2"/>
                <a:stretch>
                  <a:fillRect l="-1053" t="-13554" b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657600" y="40386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BIIT (Bogra)\Desktop\3333\images.jpg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1"/>
            <a:ext cx="1752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IIT (Bogra)\Desktop\3333\images.jp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752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791200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bn-BD" sz="9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7)</a:t>
                </a:r>
                <a:r>
                  <a:rPr lang="en-US" sz="9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9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96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sz="96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𝐱</m:t>
                        </m:r>
                      </m:e>
                    </m:nary>
                  </m:oMath>
                </a14:m>
                <a:r>
                  <a:rPr lang="en-US" sz="9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dx</a:t>
                </a:r>
              </a:p>
              <a:p>
                <a:pPr marL="0" indent="0">
                  <a:buNone/>
                </a:pPr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9600" b="0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9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96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9600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9600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9600" b="0" i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sz="9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9600" b="0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9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)}</m:t>
                            </m:r>
                          </m:e>
                          <m:sup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9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(1-2cos2x+cos²2x)dx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       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9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  <m:r>
                      <a:rPr lang="en-US" sz="96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1-2cos2x+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96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(</m:t>
                    </m:r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1+cos4x)}dx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9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  <m:r>
                      <a:rPr lang="en-US" sz="96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1-2cos2x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cos4x)}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9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  <m:r>
                      <a:rPr lang="en-US" sz="9600" i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sz="96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96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− </m:t>
                    </m:r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2cos2x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cos4x)}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dx</m:t>
                        </m:r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e>
                    </m:nary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xdx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f>
                      <m:fPr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xdx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9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 –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] + c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 – 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  <m: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] + c (</a:t>
                </a:r>
                <a:r>
                  <a:rPr lang="en-US" sz="96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9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9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791200"/>
              </a:xfrm>
              <a:blipFill rotWithShape="0">
                <a:blip r:embed="rId2"/>
                <a:stretch>
                  <a:fillRect l="-1121" t="-1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C:\Users\BIIT (Bogra)\Desktop\3333\index.jp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1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IIT (Bogra)\Desktop\3333\index.jpg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-137615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746</TotalTime>
  <Words>68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SutonnyMJ</vt:lpstr>
      <vt:lpstr>Times New Roman</vt:lpstr>
      <vt:lpstr>Vrinda</vt:lpstr>
      <vt:lpstr>Wingdings</vt:lpstr>
      <vt:lpstr>Clarity</vt:lpstr>
      <vt:lpstr>Welcome to my session</vt:lpstr>
      <vt:lpstr>শিক্ষক পরিচিতিঃ</vt:lpstr>
      <vt:lpstr>PowerPoint Presentation</vt:lpstr>
      <vt:lpstr>প্রয়োজনীয় সূত্র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BIIT (Bogra)</dc:creator>
  <cp:lastModifiedBy>Sydur Shameem</cp:lastModifiedBy>
  <cp:revision>108</cp:revision>
  <dcterms:created xsi:type="dcterms:W3CDTF">2013-11-13T08:32:06Z</dcterms:created>
  <dcterms:modified xsi:type="dcterms:W3CDTF">2023-11-05T14:38:18Z</dcterms:modified>
</cp:coreProperties>
</file>