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9" r:id="rId1"/>
  </p:sldMasterIdLst>
  <p:notesMasterIdLst>
    <p:notesMasterId r:id="rId13"/>
  </p:notesMasterIdLst>
  <p:handoutMasterIdLst>
    <p:handoutMasterId r:id="rId14"/>
  </p:handoutMasterIdLst>
  <p:sldIdLst>
    <p:sldId id="257" r:id="rId2"/>
    <p:sldId id="258" r:id="rId3"/>
    <p:sldId id="276" r:id="rId4"/>
    <p:sldId id="278" r:id="rId5"/>
    <p:sldId id="259" r:id="rId6"/>
    <p:sldId id="260" r:id="rId7"/>
    <p:sldId id="262" r:id="rId8"/>
    <p:sldId id="263" r:id="rId9"/>
    <p:sldId id="279" r:id="rId10"/>
    <p:sldId id="274" r:id="rId11"/>
    <p:sldId id="277" r:id="rId12"/>
  </p:sldIdLst>
  <p:sldSz cx="12188825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008">
          <p15:clr>
            <a:srgbClr val="A4A3A4"/>
          </p15:clr>
        </p15:guide>
        <p15:guide id="3" orient="horz" pos="1152">
          <p15:clr>
            <a:srgbClr val="A4A3A4"/>
          </p15:clr>
        </p15:guide>
        <p15:guide id="4" orient="horz" pos="3888">
          <p15:clr>
            <a:srgbClr val="A4A3A4"/>
          </p15:clr>
        </p15:guide>
        <p15:guide id="5" orient="horz" pos="3072">
          <p15:clr>
            <a:srgbClr val="A4A3A4"/>
          </p15:clr>
        </p15:guide>
        <p15:guide id="6" orient="horz" pos="432">
          <p15:clr>
            <a:srgbClr val="A4A3A4"/>
          </p15:clr>
        </p15:guide>
        <p15:guide id="7" orient="horz" pos="3648">
          <p15:clr>
            <a:srgbClr val="A4A3A4"/>
          </p15:clr>
        </p15:guide>
        <p15:guide id="8" pos="3839">
          <p15:clr>
            <a:srgbClr val="A4A3A4"/>
          </p15:clr>
        </p15:guide>
        <p15:guide id="9" pos="767">
          <p15:clr>
            <a:srgbClr val="A4A3A4"/>
          </p15:clr>
        </p15:guide>
        <p15:guide id="10" pos="6911">
          <p15:clr>
            <a:srgbClr val="A4A3A4"/>
          </p15:clr>
        </p15:guide>
        <p15:guide id="11" pos="5711">
          <p15:clr>
            <a:srgbClr val="A4A3A4"/>
          </p15:clr>
        </p15:guide>
        <p15:guide id="12" pos="7247">
          <p15:clr>
            <a:srgbClr val="A4A3A4"/>
          </p15:clr>
        </p15:guide>
        <p15:guide id="13" pos="3695">
          <p15:clr>
            <a:srgbClr val="A4A3A4"/>
          </p15:clr>
        </p15:guide>
        <p15:guide id="14" pos="431">
          <p15:clr>
            <a:srgbClr val="A4A3A4"/>
          </p15:clr>
        </p15:guide>
        <p15:guide id="15" pos="287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C083E6E3-FA7D-4D7B-A595-EF9225AFEA8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>
      <p:cViewPr varScale="1">
        <p:scale>
          <a:sx n="78" d="100"/>
          <a:sy n="78" d="100"/>
        </p:scale>
        <p:origin x="600" y="60"/>
      </p:cViewPr>
      <p:guideLst>
        <p:guide orient="horz" pos="2160"/>
        <p:guide orient="horz" pos="1008"/>
        <p:guide orient="horz" pos="1152"/>
        <p:guide orient="horz" pos="3888"/>
        <p:guide orient="horz" pos="3072"/>
        <p:guide orient="horz" pos="432"/>
        <p:guide orient="horz" pos="3648"/>
        <p:guide pos="3839"/>
        <p:guide pos="767"/>
        <p:guide pos="6911"/>
        <p:guide pos="5711"/>
        <p:guide pos="7247"/>
        <p:guide pos="3695"/>
        <p:guide pos="431"/>
        <p:guide pos="2879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76" d="100"/>
          <a:sy n="76" d="100"/>
        </p:scale>
        <p:origin x="2538" y="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8FCA9C-FF92-4024-BDEC-A6D3B663DC09}" type="datetimeFigureOut">
              <a:rPr lang="en-US"/>
              <a:t>08-Nov-23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46DCAE-1661-43FF-8A44-43DAFDC1FD9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198055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2AB877-E7B1-4681-847E-D0918612832B}" type="datetimeFigureOut">
              <a:rPr lang="en-US"/>
              <a:t>08-Nov-23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C971FF-EF28-4195-A575-329446EFAA55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98995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971FF-EF28-4195-A575-329446EFAA5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2890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971FF-EF28-4195-A575-329446EFAA5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5708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971FF-EF28-4195-A575-329446EFAA5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6038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971FF-EF28-4195-A575-329446EFAA5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8468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971FF-EF28-4195-A575-329446EFAA5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0424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971FF-EF28-4195-A575-329446EFAA5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695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971FF-EF28-4195-A575-329446EFAA5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8678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88825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6675" y="2404534"/>
            <a:ext cx="7764913" cy="1646302"/>
          </a:xfrm>
        </p:spPr>
        <p:txBody>
          <a:bodyPr anchor="b">
            <a:noAutofit/>
          </a:bodyPr>
          <a:lstStyle>
            <a:lvl1pPr algn="r">
              <a:defRPr sz="5398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6675" y="4050834"/>
            <a:ext cx="7764913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5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3F103-BC34-4FE4-A40E-EDDEECFDA5D0}" type="datetimeFigureOut">
              <a:rPr lang="en-US" smtClean="0"/>
              <a:pPr/>
              <a:t>08-Nov-23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Rectangle 17"/>
          <p:cNvSpPr/>
          <p:nvPr userDrawn="1"/>
        </p:nvSpPr>
        <p:spPr>
          <a:xfrm>
            <a:off x="1460" y="0"/>
            <a:ext cx="12188952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23366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159" y="609600"/>
            <a:ext cx="8594429" cy="3403600"/>
          </a:xfrm>
        </p:spPr>
        <p:txBody>
          <a:bodyPr anchor="ctr">
            <a:normAutofit/>
          </a:bodyPr>
          <a:lstStyle>
            <a:lvl1pPr algn="l">
              <a:defRPr sz="4399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159" y="4470400"/>
            <a:ext cx="8594429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799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4CC2D-5841-49B5-B101-95A01E3776A5}" type="datetime1">
              <a:rPr lang="en-US" smtClean="0"/>
              <a:t>08-Nov-23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877016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092" y="609600"/>
            <a:ext cx="8092026" cy="3022600"/>
          </a:xfrm>
        </p:spPr>
        <p:txBody>
          <a:bodyPr anchor="ctr">
            <a:normAutofit/>
          </a:bodyPr>
          <a:lstStyle>
            <a:lvl1pPr algn="l">
              <a:defRPr sz="4399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5783" y="3632200"/>
            <a:ext cx="7222643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063" indent="0">
              <a:buFontTx/>
              <a:buNone/>
              <a:defRPr/>
            </a:lvl2pPr>
            <a:lvl3pPr marL="914126" indent="0">
              <a:buFontTx/>
              <a:buNone/>
              <a:defRPr/>
            </a:lvl3pPr>
            <a:lvl4pPr marL="1371189" indent="0">
              <a:buFontTx/>
              <a:buNone/>
              <a:defRPr/>
            </a:lvl4pPr>
            <a:lvl5pPr marL="1828251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159" y="4470400"/>
            <a:ext cx="8594429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799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4CC2D-5841-49B5-B101-95A01E3776A5}" type="datetime1">
              <a:rPr lang="en-US" smtClean="0"/>
              <a:t>08-Nov-23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729" y="790378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/>
          <a:p>
            <a:pPr lvl="0"/>
            <a:r>
              <a:rPr lang="en-US" sz="7998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0695" y="2886556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/>
          <a:p>
            <a:pPr lvl="0"/>
            <a:r>
              <a:rPr lang="en-US" sz="7998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sz="1799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35185085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159" y="1931988"/>
            <a:ext cx="8594429" cy="2595460"/>
          </a:xfrm>
        </p:spPr>
        <p:txBody>
          <a:bodyPr anchor="b">
            <a:normAutofit/>
          </a:bodyPr>
          <a:lstStyle>
            <a:lvl1pPr algn="l">
              <a:defRPr sz="4399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159" y="4527448"/>
            <a:ext cx="8594429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799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4CC2D-5841-49B5-B101-95A01E3776A5}" type="datetime1">
              <a:rPr lang="en-US" smtClean="0"/>
              <a:t>08-Nov-23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454735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092" y="609600"/>
            <a:ext cx="8092026" cy="3022600"/>
          </a:xfrm>
        </p:spPr>
        <p:txBody>
          <a:bodyPr anchor="ctr">
            <a:normAutofit/>
          </a:bodyPr>
          <a:lstStyle>
            <a:lvl1pPr algn="l">
              <a:defRPr sz="4399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156" y="4013200"/>
            <a:ext cx="8594430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399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063" indent="0">
              <a:buFontTx/>
              <a:buNone/>
              <a:defRPr/>
            </a:lvl2pPr>
            <a:lvl3pPr marL="914126" indent="0">
              <a:buFontTx/>
              <a:buNone/>
              <a:defRPr/>
            </a:lvl3pPr>
            <a:lvl4pPr marL="1371189" indent="0">
              <a:buFontTx/>
              <a:buNone/>
              <a:defRPr/>
            </a:lvl4pPr>
            <a:lvl5pPr marL="1828251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159" y="4527448"/>
            <a:ext cx="8594429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799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4CC2D-5841-49B5-B101-95A01E3776A5}" type="datetime1">
              <a:rPr lang="en-US" smtClean="0"/>
              <a:t>08-Nov-23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729" y="790378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/>
          <a:p>
            <a:pPr lvl="0"/>
            <a:r>
              <a:rPr lang="en-US" sz="7998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0695" y="2886556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/>
          <a:p>
            <a:pPr lvl="0"/>
            <a:r>
              <a:rPr lang="en-US" sz="7998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35154760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621" y="609600"/>
            <a:ext cx="8585966" cy="3022600"/>
          </a:xfrm>
        </p:spPr>
        <p:txBody>
          <a:bodyPr anchor="ctr">
            <a:normAutofit/>
          </a:bodyPr>
          <a:lstStyle>
            <a:lvl1pPr algn="l">
              <a:defRPr sz="4399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156" y="4013200"/>
            <a:ext cx="8594430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399">
                <a:solidFill>
                  <a:schemeClr val="accent1"/>
                </a:solidFill>
              </a:defRPr>
            </a:lvl1pPr>
            <a:lvl2pPr marL="457063" indent="0">
              <a:buFontTx/>
              <a:buNone/>
              <a:defRPr/>
            </a:lvl2pPr>
            <a:lvl3pPr marL="914126" indent="0">
              <a:buFontTx/>
              <a:buNone/>
              <a:defRPr/>
            </a:lvl3pPr>
            <a:lvl4pPr marL="1371189" indent="0">
              <a:buFontTx/>
              <a:buNone/>
              <a:defRPr/>
            </a:lvl4pPr>
            <a:lvl5pPr marL="1828251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159" y="4527448"/>
            <a:ext cx="8594429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799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4CC2D-5841-49B5-B101-95A01E3776A5}" type="datetime1">
              <a:rPr lang="en-US" smtClean="0"/>
              <a:t>08-Nov-23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24211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365A1-D08F-4163-A48F-574F5A8B08BB}" type="datetime1">
              <a:rPr lang="en-US" smtClean="0"/>
              <a:t>08-Nov-23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387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5599" y="609600"/>
            <a:ext cx="130440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159" y="609600"/>
            <a:ext cx="7058311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6BD15-6169-4F5B-A109-A869ED88167E}" type="datetime1">
              <a:rPr lang="en-US" smtClean="0"/>
              <a:t>08-Nov-23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674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mparison 3-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1325562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8836" y="1828799"/>
            <a:ext cx="3108960" cy="838201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 cap="all" baseline="0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8" name="Picture Placeholder 14" descr="An empty placeholder to add an image. Click on the placeholder and select the image that you wish to add"/>
          <p:cNvSpPr>
            <a:spLocks noGrp="1"/>
          </p:cNvSpPr>
          <p:nvPr>
            <p:ph type="pic" sz="quarter" idx="19"/>
          </p:nvPr>
        </p:nvSpPr>
        <p:spPr>
          <a:xfrm>
            <a:off x="1208836" y="2750600"/>
            <a:ext cx="3108959" cy="3421599"/>
          </a:xfrm>
        </p:spPr>
        <p:txBody>
          <a:bodyPr/>
          <a:lstStyle>
            <a:lvl1pPr marL="45720" marR="0" indent="0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Arial" pitchFamily="34" charset="0"/>
              <a:buNone/>
              <a:tabLst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3"/>
          </p:nvPr>
        </p:nvSpPr>
        <p:spPr>
          <a:xfrm>
            <a:off x="4539933" y="1828799"/>
            <a:ext cx="3108960" cy="838201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 cap="all" baseline="0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Picture Placeholder 14" descr="An empty placeholder to add an image. Click on the placeholder and select the image that you wish to add"/>
          <p:cNvSpPr>
            <a:spLocks noGrp="1"/>
          </p:cNvSpPr>
          <p:nvPr>
            <p:ph type="pic" sz="quarter" idx="17"/>
          </p:nvPr>
        </p:nvSpPr>
        <p:spPr>
          <a:xfrm>
            <a:off x="4539933" y="2750600"/>
            <a:ext cx="3108959" cy="3421599"/>
          </a:xfrm>
        </p:spPr>
        <p:txBody>
          <a:bodyPr/>
          <a:lstStyle>
            <a:lvl1pPr marL="45720" marR="0" indent="0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Arial" pitchFamily="34" charset="0"/>
              <a:buNone/>
              <a:tabLst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5"/>
          </p:nvPr>
        </p:nvSpPr>
        <p:spPr>
          <a:xfrm>
            <a:off x="7862253" y="1828799"/>
            <a:ext cx="3108960" cy="838201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 cap="all" baseline="0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Picture Placeholder 14" descr="An empty placeholder to add an image. Click on the placeholder and select the image that you wish to add"/>
          <p:cNvSpPr>
            <a:spLocks noGrp="1"/>
          </p:cNvSpPr>
          <p:nvPr>
            <p:ph type="pic" sz="quarter" idx="18"/>
          </p:nvPr>
        </p:nvSpPr>
        <p:spPr>
          <a:xfrm>
            <a:off x="7862253" y="2750600"/>
            <a:ext cx="3108959" cy="3421599"/>
          </a:xfrm>
        </p:spPr>
        <p:txBody>
          <a:bodyPr/>
          <a:lstStyle>
            <a:lvl1pPr marL="45720" marR="0" indent="0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Arial" pitchFamily="34" charset="0"/>
              <a:buNone/>
              <a:tabLst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28C9B-A0D4-429E-B220-795D09FEE865}" type="datetime1">
              <a:rPr lang="en-US" smtClean="0"/>
              <a:t>08-Nov-23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647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599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4E6EE-E4C7-4C54-AA33-D24FC6441998}" type="datetime1">
              <a:rPr lang="en-US" smtClean="0"/>
              <a:t>08-Nov-23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081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159" y="2700868"/>
            <a:ext cx="8594429" cy="1826581"/>
          </a:xfrm>
        </p:spPr>
        <p:txBody>
          <a:bodyPr anchor="b"/>
          <a:lstStyle>
            <a:lvl1pPr algn="l">
              <a:defRPr sz="3999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159" y="4527448"/>
            <a:ext cx="8594429" cy="860400"/>
          </a:xfrm>
        </p:spPr>
        <p:txBody>
          <a:bodyPr anchor="t"/>
          <a:lstStyle>
            <a:lvl1pPr marL="0" indent="0" algn="l">
              <a:buNone/>
              <a:defRPr sz="1999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845AF-672B-488A-881E-6E27F6156EAB}" type="datetime1">
              <a:rPr lang="en-US" smtClean="0"/>
              <a:t>08-Nov-23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278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158" y="2160589"/>
            <a:ext cx="418294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8645" y="2160590"/>
            <a:ext cx="418294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A4940-7F04-44EE-9ED5-BEC598359599}" type="datetime1">
              <a:rPr lang="en-US" smtClean="0"/>
              <a:t>08-Nov-23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3213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570" y="2160983"/>
            <a:ext cx="4184533" cy="576262"/>
          </a:xfrm>
        </p:spPr>
        <p:txBody>
          <a:bodyPr anchor="b">
            <a:noAutofit/>
          </a:bodyPr>
          <a:lstStyle>
            <a:lvl1pPr marL="0" indent="0">
              <a:buNone/>
              <a:defRPr sz="2399" b="0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570" y="2737246"/>
            <a:ext cx="418453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7058" y="2160983"/>
            <a:ext cx="4184528" cy="576262"/>
          </a:xfrm>
        </p:spPr>
        <p:txBody>
          <a:bodyPr anchor="b">
            <a:noAutofit/>
          </a:bodyPr>
          <a:lstStyle>
            <a:lvl1pPr marL="0" indent="0">
              <a:buNone/>
              <a:defRPr sz="2399" b="0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7059" y="2737246"/>
            <a:ext cx="418452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4528F-0F96-4C65-B8AF-D2A1168FCCB5}" type="datetime1">
              <a:rPr lang="en-US" smtClean="0"/>
              <a:t>08-Nov-23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065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158" y="609600"/>
            <a:ext cx="8594429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FFCA8-949B-4C4B-88E3-D1A67566DDFC}" type="datetime1">
              <a:rPr lang="en-US" smtClean="0"/>
              <a:t>08-Nov-23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1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6CA00-3225-4FE5-8887-17546E635ED0}" type="datetime1">
              <a:rPr lang="en-US" smtClean="0"/>
              <a:t>08-Nov-23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377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158" y="1498604"/>
            <a:ext cx="3853524" cy="1278466"/>
          </a:xfrm>
        </p:spPr>
        <p:txBody>
          <a:bodyPr anchor="b">
            <a:normAutofit/>
          </a:bodyPr>
          <a:lstStyle>
            <a:lvl1pPr>
              <a:defRPr sz="1999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9222" y="514925"/>
            <a:ext cx="4512366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158" y="2777069"/>
            <a:ext cx="3853524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6926" indent="0">
              <a:buNone/>
              <a:defRPr sz="1400"/>
            </a:lvl2pPr>
            <a:lvl3pPr marL="913852" indent="0">
              <a:buNone/>
              <a:defRPr sz="1200"/>
            </a:lvl3pPr>
            <a:lvl4pPr marL="1370778" indent="0">
              <a:buNone/>
              <a:defRPr sz="1000"/>
            </a:lvl4pPr>
            <a:lvl5pPr marL="1827703" indent="0">
              <a:buNone/>
              <a:defRPr sz="1000"/>
            </a:lvl5pPr>
            <a:lvl6pPr marL="2284628" indent="0">
              <a:buNone/>
              <a:defRPr sz="1000"/>
            </a:lvl6pPr>
            <a:lvl7pPr marL="2741554" indent="0">
              <a:buNone/>
              <a:defRPr sz="1000"/>
            </a:lvl7pPr>
            <a:lvl8pPr marL="3198480" indent="0">
              <a:buNone/>
              <a:defRPr sz="1000"/>
            </a:lvl8pPr>
            <a:lvl9pPr marL="3655406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F72E-C84C-4385-A47E-E3DFFC7623FA}" type="datetime1">
              <a:rPr lang="en-US" smtClean="0"/>
              <a:t>08-Nov-23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3415021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158" y="4800600"/>
            <a:ext cx="8594428" cy="566738"/>
          </a:xfrm>
        </p:spPr>
        <p:txBody>
          <a:bodyPr anchor="b">
            <a:normAutofit/>
          </a:bodyPr>
          <a:lstStyle>
            <a:lvl1pPr algn="l">
              <a:defRPr sz="2399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158" y="609600"/>
            <a:ext cx="8594429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600"/>
            </a:lvl2pPr>
            <a:lvl3pPr marL="914126" indent="0">
              <a:buNone/>
              <a:defRPr sz="1600"/>
            </a:lvl3pPr>
            <a:lvl4pPr marL="1371189" indent="0">
              <a:buNone/>
              <a:defRPr sz="1600"/>
            </a:lvl4pPr>
            <a:lvl5pPr marL="1828251" indent="0">
              <a:buNone/>
              <a:defRPr sz="1600"/>
            </a:lvl5pPr>
            <a:lvl6pPr marL="2285314" indent="0">
              <a:buNone/>
              <a:defRPr sz="1600"/>
            </a:lvl6pPr>
            <a:lvl7pPr marL="2742377" indent="0">
              <a:buNone/>
              <a:defRPr sz="1600"/>
            </a:lvl7pPr>
            <a:lvl8pPr marL="3199440" indent="0">
              <a:buNone/>
              <a:defRPr sz="1600"/>
            </a:lvl8pPr>
            <a:lvl9pPr marL="3656503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158" y="5367338"/>
            <a:ext cx="8594428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3B2C8-FED9-4752-B8D0-935D959144BB}" type="datetime1">
              <a:rPr lang="en-US" smtClean="0"/>
              <a:t>08-Nov-23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802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88825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158" y="609600"/>
            <a:ext cx="8594429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158" y="2160590"/>
            <a:ext cx="8594429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3257" y="6041363"/>
            <a:ext cx="9117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B4CC2D-5841-49B5-B101-95A01E3776A5}" type="datetime1">
              <a:rPr lang="en-US" smtClean="0"/>
              <a:t>08-Nov-23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158" y="6041363"/>
            <a:ext cx="62959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88426" y="6041363"/>
            <a:ext cx="68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36C87F6-986D-49E6-AF40-1B3A1EE806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415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  <p:sldLayoutId id="2147483732" r:id="rId13"/>
    <p:sldLayoutId id="2147483733" r:id="rId14"/>
    <p:sldLayoutId id="2147483734" r:id="rId15"/>
    <p:sldLayoutId id="2147483735" r:id="rId16"/>
    <p:sldLayoutId id="2147483736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457063" rtl="0" eaLnBrk="1" latinLnBrk="0" hangingPunct="1">
        <a:spcBef>
          <a:spcPct val="0"/>
        </a:spcBef>
        <a:buNone/>
        <a:defRPr sz="3599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797" indent="-342797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799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727" indent="-285664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2657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599720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6783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3846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0908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7971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5034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shtag/%E0%A6%95%E0%A7%8D%E0%A6%AF%E0%A6%BE%E0%A6%A8%E0%A7%8D%E0%A6%9F%E0%A6%BF%E0%A6%B2%E0%A6%BF%E0%A6%AD%E0%A6%BE%E0%A6%B0_%E0%A6%AC%E0%A7%80%E0%A6%AE?__eep__=6&amp;source=feed_text&amp;epa=HASHTAG&amp;__xts__%5b0%5d=68.ARDZiyoHwdlE7m0lA3XaD1byElaFxY6wYWQCzZM3i4X-LIRFl8Qn26HAaI0NcQt7jfARdCGSarGKkUDbJFzXmEen7sAUIaymFE52LEyv7Drk4hzrm04xGS9woYUAhUpygYp_KwUdZ-h4sIpRzDC4Cv_2C0gQ18xIuMOpHBS4fV11v6Ao9h2aTXAWtJFoFAT0ixxpr329HDLr7RvisjxMwuDtrUGpWvWwu4juOwVjBoIVSakp4cOH67sl5leIfEbtkYZTWsMpxQdlxeR5a3tQeUTxU8aUUp23FTXx_McwdGhjhKdInjA&amp;__tn__=*NK-R" TargetMode="External"/><Relationship Id="rId2" Type="http://schemas.openxmlformats.org/officeDocument/2006/relationships/hyperlink" Target="https://www.facebook.com/hashtag/%E0%A6%B8%E0%A6%BE%E0%A6%A7%E0%A6%BE%E0%A6%B0%E0%A6%A3%E0%A6%AD%E0%A6%BE%E0%A6%AC%E0%A7%87_%E0%A6%B8%E0%A7%8D%E0%A6%A5%E0%A6%BE%E0%A6%AA%E0%A6%BF%E0%A6%A4_%E0%A6%AC%E0%A7%80%E0%A6%AE?__eep__=6&amp;source=feed_text&amp;epa=HASHTAG&amp;__xts__%5b0%5d=68.ARDZiyoHwdlE7m0lA3XaD1byElaFxY6wYWQCzZM3i4X-LIRFl8Qn26HAaI0NcQt7jfARdCGSarGKkUDbJFzXmEen7sAUIaymFE52LEyv7Drk4hzrm04xGS9woYUAhUpygYp_KwUdZ-h4sIpRzDC4Cv_2C0gQ18xIuMOpHBS4fV11v6Ao9h2aTXAWtJFoFAT0ixxpr329HDLr7RvisjxMwuDtrUGpWvWwu4juOwVjBoIVSakp4cOH67sl5leIfEbtkYZTWsMpxQdlxeR5a3tQeUTxU8aUUp23FTXx_McwdGhjhKdInjA&amp;__tn__=*NK-R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facebook.com/hashtag/%E0%A6%A7%E0%A6%BE%E0%A6%B0%E0%A6%BE%E0%A6%AC%E0%A6%BE%E0%A6%B9%E0%A6%BF%E0%A6%95_%E0%A6%AC%E0%A7%80%E0%A6%AE?__eep__=6&amp;source=feed_text&amp;epa=HASHTAG&amp;__xts__%5b0%5d=68.ARDZiyoHwdlE7m0lA3XaD1byElaFxY6wYWQCzZM3i4X-LIRFl8Qn26HAaI0NcQt7jfARdCGSarGKkUDbJFzXmEen7sAUIaymFE52LEyv7Drk4hzrm04xGS9woYUAhUpygYp_KwUdZ-h4sIpRzDC4Cv_2C0gQ18xIuMOpHBS4fV11v6Ao9h2aTXAWtJFoFAT0ixxpr329HDLr7RvisjxMwuDtrUGpWvWwu4juOwVjBoIVSakp4cOH67sl5leIfEbtkYZTWsMpxQdlxeR5a3tQeUTxU8aUUp23FTXx_McwdGhjhKdInjA&amp;__tn__=*NK-R" TargetMode="External"/><Relationship Id="rId5" Type="http://schemas.openxmlformats.org/officeDocument/2006/relationships/hyperlink" Target="https://www.facebook.com/hashtag/%E0%A6%86%E0%A6%AC%E0%A6%A6%E0%A7%8D%E0%A6%A7_%E0%A6%AC%E0%A7%80%E0%A6%AE?__eep__=6&amp;source=feed_text&amp;epa=HASHTAG&amp;__xts__%5b0%5d=68.ARDZiyoHwdlE7m0lA3XaD1byElaFxY6wYWQCzZM3i4X-LIRFl8Qn26HAaI0NcQt7jfARdCGSarGKkUDbJFzXmEen7sAUIaymFE52LEyv7Drk4hzrm04xGS9woYUAhUpygYp_KwUdZ-h4sIpRzDC4Cv_2C0gQ18xIuMOpHBS4fV11v6Ao9h2aTXAWtJFoFAT0ixxpr329HDLr7RvisjxMwuDtrUGpWvWwu4juOwVjBoIVSakp4cOH67sl5leIfEbtkYZTWsMpxQdlxeR5a3tQeUTxU8aUUp23FTXx_McwdGhjhKdInjA&amp;__tn__=*NK-R" TargetMode="External"/><Relationship Id="rId4" Type="http://schemas.openxmlformats.org/officeDocument/2006/relationships/hyperlink" Target="https://www.facebook.com/hashtag/%E0%A6%9D%E0%A7%81%E0%A6%B2%E0%A6%A8%E0%A7%8D%E0%A6%A4_%E0%A6%AC%E0%A7%80%E0%A6%AE?__eep__=6&amp;source=feed_text&amp;epa=HASHTAG&amp;__xts__%5b0%5d=68.ARDZiyoHwdlE7m0lA3XaD1byElaFxY6wYWQCzZM3i4X-LIRFl8Qn26HAaI0NcQt7jfARdCGSarGKkUDbJFzXmEen7sAUIaymFE52LEyv7Drk4hzrm04xGS9woYUAhUpygYp_KwUdZ-h4sIpRzDC4Cv_2C0gQ18xIuMOpHBS4fV11v6Ao9h2aTXAWtJFoFAT0ixxpr329HDLr7RvisjxMwuDtrUGpWvWwu4juOwVjBoIVSakp4cOH67sl5leIfEbtkYZTWsMpxQdlxeR5a3tQeUTxU8aUUp23FTXx_McwdGhjhKdInjA&amp;__tn__=*NK-R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32212" y="304800"/>
            <a:ext cx="7924800" cy="8382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5"/>
                </a:solidFill>
              </a:rPr>
              <a:t> </a:t>
            </a:r>
            <a:r>
              <a:rPr lang="en-US" sz="4400" dirty="0" err="1" smtClean="0">
                <a:solidFill>
                  <a:schemeClr val="accent5"/>
                </a:solidFill>
              </a:rPr>
              <a:t>শিয়ার</a:t>
            </a:r>
            <a:r>
              <a:rPr lang="en-US" sz="4400" dirty="0" smtClean="0">
                <a:solidFill>
                  <a:schemeClr val="accent5"/>
                </a:solidFill>
              </a:rPr>
              <a:t> </a:t>
            </a:r>
            <a:r>
              <a:rPr lang="en-US" sz="4400" dirty="0" err="1" smtClean="0">
                <a:solidFill>
                  <a:schemeClr val="accent5"/>
                </a:solidFill>
              </a:rPr>
              <a:t>ফোর্স</a:t>
            </a:r>
            <a:r>
              <a:rPr lang="en-US" sz="4400" dirty="0" smtClean="0">
                <a:solidFill>
                  <a:schemeClr val="accent5"/>
                </a:solidFill>
              </a:rPr>
              <a:t> ও </a:t>
            </a:r>
            <a:r>
              <a:rPr lang="en-US" sz="4400" dirty="0" err="1" smtClean="0">
                <a:solidFill>
                  <a:schemeClr val="accent5"/>
                </a:solidFill>
              </a:rPr>
              <a:t>বেন্ডিং</a:t>
            </a:r>
            <a:r>
              <a:rPr lang="en-US" sz="4400" dirty="0" smtClean="0">
                <a:solidFill>
                  <a:schemeClr val="accent5"/>
                </a:solidFill>
              </a:rPr>
              <a:t> </a:t>
            </a:r>
            <a:r>
              <a:rPr lang="en-US" sz="4400" dirty="0" err="1" smtClean="0">
                <a:solidFill>
                  <a:schemeClr val="accent5"/>
                </a:solidFill>
              </a:rPr>
              <a:t>মোমেন্ট</a:t>
            </a:r>
            <a:endParaRPr lang="en-US" sz="4400" dirty="0">
              <a:solidFill>
                <a:schemeClr val="accent5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11117" y="4953000"/>
            <a:ext cx="4343398" cy="1447800"/>
          </a:xfrm>
        </p:spPr>
        <p:txBody>
          <a:bodyPr/>
          <a:lstStyle/>
          <a:p>
            <a:pPr algn="l"/>
            <a:r>
              <a:rPr lang="en-US" dirty="0" err="1" smtClean="0">
                <a:solidFill>
                  <a:schemeClr val="tx1"/>
                </a:solidFill>
                <a:latin typeface="Gill Sans Ultra Bold Condensed" panose="020B0A06020104020203" pitchFamily="34" charset="0"/>
              </a:rPr>
              <a:t>Md.Mehedi</a:t>
            </a:r>
            <a:r>
              <a:rPr lang="en-US" dirty="0" smtClean="0">
                <a:solidFill>
                  <a:schemeClr val="tx1"/>
                </a:solidFill>
                <a:latin typeface="Gill Sans Ultra Bold Condensed" panose="020B0A06020104020203" pitchFamily="34" charset="0"/>
              </a:rPr>
              <a:t> Hasan </a:t>
            </a:r>
            <a:r>
              <a:rPr lang="en-US" dirty="0" err="1" smtClean="0">
                <a:solidFill>
                  <a:schemeClr val="tx1"/>
                </a:solidFill>
                <a:latin typeface="Gill Sans Ultra Bold Condensed" panose="020B0A06020104020203" pitchFamily="34" charset="0"/>
              </a:rPr>
              <a:t>Rubel</a:t>
            </a:r>
            <a:r>
              <a:rPr lang="en-US" dirty="0" smtClean="0">
                <a:solidFill>
                  <a:schemeClr val="tx1"/>
                </a:solidFill>
                <a:latin typeface="Gill Sans Ultra Bold Condensed" panose="020B0A06020104020203" pitchFamily="34" charset="0"/>
              </a:rPr>
              <a:t> 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  <a:latin typeface="Gill Sans Ultra Bold Condensed" panose="020B0A06020104020203" pitchFamily="34" charset="0"/>
              </a:rPr>
              <a:t>Junior Instructor(Survey)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  <a:latin typeface="Gill Sans Ultra Bold Condensed" panose="020B0A06020104020203" pitchFamily="34" charset="0"/>
              </a:rPr>
              <a:t>Bangladesh Survey </a:t>
            </a:r>
            <a:r>
              <a:rPr lang="en-US" dirty="0" err="1" smtClean="0">
                <a:solidFill>
                  <a:schemeClr val="tx1"/>
                </a:solidFill>
                <a:latin typeface="Gill Sans Ultra Bold Condensed" panose="020B0A06020104020203" pitchFamily="34" charset="0"/>
              </a:rPr>
              <a:t>Institute,Cumilla</a:t>
            </a:r>
            <a:r>
              <a:rPr lang="en-US" dirty="0" smtClean="0">
                <a:solidFill>
                  <a:schemeClr val="tx1"/>
                </a:solidFill>
                <a:latin typeface="Gill Sans Ultra Bold Condensed" panose="020B0A06020104020203" pitchFamily="34" charset="0"/>
              </a:rPr>
              <a:t>.</a:t>
            </a:r>
            <a:endParaRPr lang="en-US" dirty="0">
              <a:solidFill>
                <a:schemeClr val="tx1"/>
              </a:solidFill>
              <a:latin typeface="Gill Sans Ultra Bold Condensed" panose="020B0A06020104020203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1E13747-2316-8BF9-E8C8-2858C0D7D0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114" y="3962400"/>
            <a:ext cx="1846003" cy="2214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82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ownload Text Question Blog Questions Logo Any HQ PNG Image | FreePNGIm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2612" y="1219200"/>
            <a:ext cx="6400800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325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hank You Thanks Gratitude · Free image on Pixaba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212" y="990600"/>
            <a:ext cx="5943600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357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81806" y="3276600"/>
            <a:ext cx="3810000" cy="2362200"/>
          </a:xfrm>
        </p:spPr>
        <p:txBody>
          <a:bodyPr>
            <a:noAutofit/>
          </a:bodyPr>
          <a:lstStyle/>
          <a:p>
            <a:pPr algn="just"/>
            <a:r>
              <a:rPr lang="as-IN" sz="3200" dirty="0"/>
              <a:t>বীমের বিভিন্ন বিন্দুতে হিসাবকৃত শিয়ার ফোর্সের মান ও প্রকৃতি দেখিয়ে যে ডায়াগ্রাম অংকন করা হয় তাকে শিয়ার ফোর্স বলে।</a:t>
            </a:r>
            <a:endParaRPr lang="en-US" sz="6600" dirty="0" smtClean="0">
              <a:solidFill>
                <a:schemeClr val="tx1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5"/>
          </p:nvPr>
        </p:nvSpPr>
        <p:spPr>
          <a:xfrm>
            <a:off x="6664324" y="2438400"/>
            <a:ext cx="2895601" cy="2057400"/>
          </a:xfrm>
        </p:spPr>
        <p:txBody>
          <a:bodyPr>
            <a:normAutofit fontScale="92500"/>
          </a:bodyPr>
          <a:lstStyle/>
          <a:p>
            <a:r>
              <a:rPr lang="en-US" dirty="0" err="1"/>
              <a:t>বীমের</a:t>
            </a:r>
            <a:r>
              <a:rPr lang="en-US" dirty="0"/>
              <a:t> </a:t>
            </a:r>
            <a:r>
              <a:rPr lang="en-US" dirty="0" err="1"/>
              <a:t>বিভিন্ন</a:t>
            </a:r>
            <a:r>
              <a:rPr lang="en-US" dirty="0"/>
              <a:t> </a:t>
            </a:r>
            <a:r>
              <a:rPr lang="en-US" dirty="0" err="1"/>
              <a:t>বিন্দুতে</a:t>
            </a:r>
            <a:r>
              <a:rPr lang="en-US" dirty="0"/>
              <a:t> </a:t>
            </a:r>
            <a:r>
              <a:rPr lang="en-US" dirty="0" err="1"/>
              <a:t>সৃষ্ট</a:t>
            </a:r>
            <a:r>
              <a:rPr lang="en-US" dirty="0"/>
              <a:t> </a:t>
            </a:r>
            <a:r>
              <a:rPr lang="en-US" dirty="0" err="1"/>
              <a:t>বেন্ডিং</a:t>
            </a:r>
            <a:r>
              <a:rPr lang="en-US" dirty="0"/>
              <a:t> </a:t>
            </a:r>
            <a:r>
              <a:rPr lang="en-US" dirty="0" err="1"/>
              <a:t>মোমেন্টের</a:t>
            </a:r>
            <a:r>
              <a:rPr lang="en-US" dirty="0"/>
              <a:t> </a:t>
            </a:r>
            <a:r>
              <a:rPr lang="en-US" dirty="0" err="1"/>
              <a:t>মান</a:t>
            </a:r>
            <a:r>
              <a:rPr lang="en-US" dirty="0"/>
              <a:t> ও </a:t>
            </a:r>
            <a:r>
              <a:rPr lang="en-US" dirty="0" err="1"/>
              <a:t>প্রকৃতি</a:t>
            </a:r>
            <a:r>
              <a:rPr lang="en-US" dirty="0"/>
              <a:t> </a:t>
            </a:r>
            <a:r>
              <a:rPr lang="en-US" dirty="0" err="1"/>
              <a:t>দেখিয়ে</a:t>
            </a:r>
            <a:r>
              <a:rPr lang="en-US" dirty="0"/>
              <a:t> </a:t>
            </a:r>
            <a:r>
              <a:rPr lang="en-US" dirty="0" err="1"/>
              <a:t>যে</a:t>
            </a:r>
            <a:r>
              <a:rPr lang="en-US" dirty="0"/>
              <a:t> </a:t>
            </a:r>
            <a:r>
              <a:rPr lang="en-US" dirty="0" err="1"/>
              <a:t>ডায়াগ্রাম</a:t>
            </a:r>
            <a:r>
              <a:rPr lang="en-US" dirty="0"/>
              <a:t> </a:t>
            </a:r>
            <a:r>
              <a:rPr lang="en-US" dirty="0" err="1"/>
              <a:t>অংকন</a:t>
            </a:r>
            <a:r>
              <a:rPr lang="en-US" dirty="0"/>
              <a:t> </a:t>
            </a:r>
            <a:r>
              <a:rPr lang="en-US" dirty="0" err="1"/>
              <a:t>করা</a:t>
            </a:r>
            <a:r>
              <a:rPr lang="en-US" dirty="0"/>
              <a:t> </a:t>
            </a:r>
            <a:r>
              <a:rPr lang="en-US" dirty="0" err="1"/>
              <a:t>হয়</a:t>
            </a:r>
            <a:r>
              <a:rPr lang="en-US" dirty="0"/>
              <a:t> </a:t>
            </a:r>
            <a:r>
              <a:rPr lang="en-US" dirty="0" err="1"/>
              <a:t>তাকে</a:t>
            </a:r>
            <a:r>
              <a:rPr lang="en-US" dirty="0"/>
              <a:t> </a:t>
            </a:r>
            <a:r>
              <a:rPr lang="en-US" dirty="0" err="1"/>
              <a:t>বেন্ডিং</a:t>
            </a:r>
            <a:r>
              <a:rPr lang="en-US" dirty="0"/>
              <a:t> </a:t>
            </a:r>
            <a:r>
              <a:rPr lang="en-US" dirty="0" err="1"/>
              <a:t>মোমেন্ট</a:t>
            </a:r>
            <a:r>
              <a:rPr lang="en-US" dirty="0"/>
              <a:t> </a:t>
            </a:r>
            <a:r>
              <a:rPr lang="en-US" dirty="0" err="1"/>
              <a:t>ডায়াগ্রাম</a:t>
            </a:r>
            <a:r>
              <a:rPr lang="en-US" dirty="0"/>
              <a:t> </a:t>
            </a:r>
            <a:r>
              <a:rPr lang="en-US" dirty="0" err="1"/>
              <a:t>বলে</a:t>
            </a:r>
            <a:r>
              <a:rPr lang="en-US" dirty="0"/>
              <a:t>।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455612" y="2133600"/>
            <a:ext cx="2667000" cy="9144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শিয়ার</a:t>
            </a:r>
            <a:r>
              <a:rPr lang="en-US" sz="2400" dirty="0" smtClean="0"/>
              <a:t> </a:t>
            </a:r>
            <a:r>
              <a:rPr lang="en-US" sz="2400" dirty="0" err="1" smtClean="0"/>
              <a:t>ফোর্স</a:t>
            </a:r>
            <a:r>
              <a:rPr lang="en-US" sz="2400" dirty="0" smtClean="0"/>
              <a:t> </a:t>
            </a:r>
            <a:r>
              <a:rPr lang="en-US" sz="2400" dirty="0" err="1" smtClean="0"/>
              <a:t>কি</a:t>
            </a:r>
            <a:endParaRPr lang="en-US" sz="2400" dirty="0"/>
          </a:p>
        </p:txBody>
      </p:sp>
      <p:sp>
        <p:nvSpPr>
          <p:cNvPr id="8" name="Rounded Rectangle 7"/>
          <p:cNvSpPr/>
          <p:nvPr/>
        </p:nvSpPr>
        <p:spPr>
          <a:xfrm>
            <a:off x="6627812" y="1219200"/>
            <a:ext cx="3276600" cy="103822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বেন্ডিং</a:t>
            </a:r>
            <a:r>
              <a:rPr lang="en-US" sz="2400" dirty="0" smtClean="0"/>
              <a:t> </a:t>
            </a:r>
            <a:r>
              <a:rPr lang="en-US" sz="2400" dirty="0" err="1" smtClean="0"/>
              <a:t>মোমেন্ট</a:t>
            </a:r>
            <a:r>
              <a:rPr lang="en-US" sz="2400" dirty="0" smtClean="0"/>
              <a:t> </a:t>
            </a:r>
            <a:r>
              <a:rPr lang="en-US" sz="2400" dirty="0" err="1" smtClean="0"/>
              <a:t>কি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26992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4612" y="152400"/>
            <a:ext cx="3124200" cy="1143000"/>
          </a:xfrm>
          <a:prstGeom prst="roundRect">
            <a:avLst/>
          </a:prstGeom>
          <a:ln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বীম</a:t>
            </a:r>
            <a:r>
              <a:rPr lang="en-US" sz="2400" dirty="0" smtClean="0"/>
              <a:t> </a:t>
            </a:r>
            <a:r>
              <a:rPr lang="en-US" sz="2400" dirty="0" err="1" smtClean="0"/>
              <a:t>কি</a:t>
            </a:r>
            <a:r>
              <a:rPr lang="en-US" sz="2400" dirty="0" smtClean="0"/>
              <a:t> ?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7614" y="1600200"/>
            <a:ext cx="8686798" cy="502920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US" dirty="0" err="1"/>
              <a:t>বীম</a:t>
            </a:r>
            <a:r>
              <a:rPr lang="en-US" dirty="0"/>
              <a:t> </a:t>
            </a:r>
            <a:r>
              <a:rPr lang="en-US" dirty="0" err="1"/>
              <a:t>এক</a:t>
            </a:r>
            <a:r>
              <a:rPr lang="en-US" dirty="0"/>
              <a:t> </a:t>
            </a:r>
            <a:r>
              <a:rPr lang="en-US" dirty="0" err="1"/>
              <a:t>প্রকার</a:t>
            </a:r>
            <a:r>
              <a:rPr lang="en-US" dirty="0"/>
              <a:t> </a:t>
            </a:r>
            <a:r>
              <a:rPr lang="en-US" dirty="0" err="1"/>
              <a:t>আনুভূমিক</a:t>
            </a:r>
            <a:r>
              <a:rPr lang="en-US" dirty="0"/>
              <a:t> </a:t>
            </a:r>
            <a:r>
              <a:rPr lang="en-US" dirty="0" err="1"/>
              <a:t>কাঠামো</a:t>
            </a:r>
            <a:r>
              <a:rPr lang="en-US" dirty="0"/>
              <a:t>, </a:t>
            </a:r>
            <a:r>
              <a:rPr lang="en-US" dirty="0" err="1"/>
              <a:t>যা</a:t>
            </a:r>
            <a:r>
              <a:rPr lang="en-US" dirty="0"/>
              <a:t> </a:t>
            </a:r>
            <a:r>
              <a:rPr lang="en-US" dirty="0" err="1"/>
              <a:t>এক</a:t>
            </a:r>
            <a:r>
              <a:rPr lang="en-US" dirty="0"/>
              <a:t> </a:t>
            </a:r>
            <a:r>
              <a:rPr lang="en-US" dirty="0" err="1"/>
              <a:t>বা</a:t>
            </a:r>
            <a:r>
              <a:rPr lang="en-US" dirty="0"/>
              <a:t> </a:t>
            </a:r>
            <a:r>
              <a:rPr lang="en-US" dirty="0" err="1"/>
              <a:t>একাধিক</a:t>
            </a:r>
            <a:r>
              <a:rPr lang="en-US" dirty="0"/>
              <a:t> </a:t>
            </a:r>
            <a:r>
              <a:rPr lang="en-US" dirty="0" err="1"/>
              <a:t>খুটি,কলাম,পিলার,দেওয়াল</a:t>
            </a:r>
            <a:r>
              <a:rPr lang="en-US" dirty="0"/>
              <a:t> </a:t>
            </a:r>
            <a:r>
              <a:rPr lang="en-US" dirty="0" err="1"/>
              <a:t>ইত্যাদি</a:t>
            </a:r>
            <a:r>
              <a:rPr lang="en-US" dirty="0"/>
              <a:t> </a:t>
            </a:r>
            <a:r>
              <a:rPr lang="en-US" dirty="0" err="1"/>
              <a:t>উপর</a:t>
            </a:r>
            <a:r>
              <a:rPr lang="en-US" dirty="0"/>
              <a:t> </a:t>
            </a:r>
            <a:r>
              <a:rPr lang="en-US" dirty="0" err="1"/>
              <a:t>অবস্থান</a:t>
            </a:r>
            <a:r>
              <a:rPr lang="en-US" dirty="0"/>
              <a:t> </a:t>
            </a:r>
            <a:r>
              <a:rPr lang="en-US" dirty="0" err="1"/>
              <a:t>করে</a:t>
            </a:r>
            <a:r>
              <a:rPr lang="en-US" dirty="0"/>
              <a:t> </a:t>
            </a:r>
            <a:r>
              <a:rPr lang="en-US" dirty="0" err="1"/>
              <a:t>এবং</a:t>
            </a:r>
            <a:r>
              <a:rPr lang="en-US" dirty="0"/>
              <a:t> </a:t>
            </a:r>
            <a:r>
              <a:rPr lang="en-US" dirty="0" err="1"/>
              <a:t>এর</a:t>
            </a:r>
            <a:r>
              <a:rPr lang="en-US" dirty="0"/>
              <a:t> </a:t>
            </a:r>
            <a:r>
              <a:rPr lang="en-US" dirty="0" err="1"/>
              <a:t>আরোপিত</a:t>
            </a:r>
            <a:r>
              <a:rPr lang="en-US" dirty="0"/>
              <a:t> </a:t>
            </a:r>
            <a:r>
              <a:rPr lang="en-US" dirty="0" err="1"/>
              <a:t>লোডকে</a:t>
            </a:r>
            <a:r>
              <a:rPr lang="en-US" dirty="0"/>
              <a:t> </a:t>
            </a:r>
            <a:r>
              <a:rPr lang="en-US" dirty="0" err="1"/>
              <a:t>সাপোর্ট</a:t>
            </a:r>
            <a:r>
              <a:rPr lang="en-US" dirty="0"/>
              <a:t> এ </a:t>
            </a:r>
            <a:r>
              <a:rPr lang="en-US" dirty="0" err="1"/>
              <a:t>স্থানান্তরিত</a:t>
            </a:r>
            <a:r>
              <a:rPr lang="en-US" dirty="0"/>
              <a:t> </a:t>
            </a:r>
            <a:r>
              <a:rPr lang="en-US" dirty="0" err="1" smtClean="0"/>
              <a:t>করে</a:t>
            </a:r>
            <a:endParaRPr lang="en-US" dirty="0" smtClean="0"/>
          </a:p>
          <a:p>
            <a:pPr marL="45720" indent="0">
              <a:buNone/>
            </a:pPr>
            <a:endParaRPr lang="en-US" sz="2800" dirty="0" smtClean="0"/>
          </a:p>
          <a:p>
            <a:pPr marL="45720" indent="0">
              <a:buNone/>
            </a:pPr>
            <a:endParaRPr lang="en-US" sz="2800" dirty="0"/>
          </a:p>
          <a:p>
            <a:pPr marL="45720" indent="0">
              <a:buNone/>
            </a:pPr>
            <a:endParaRPr lang="en-US" sz="2800" dirty="0"/>
          </a:p>
          <a:p>
            <a:pPr marL="45720" indent="0">
              <a:buNone/>
            </a:pPr>
            <a:r>
              <a:rPr lang="en-US" dirty="0" err="1"/>
              <a:t>বীম</a:t>
            </a:r>
            <a:r>
              <a:rPr lang="en-US" dirty="0"/>
              <a:t> ৫ </a:t>
            </a:r>
            <a:r>
              <a:rPr lang="en-US" dirty="0" err="1"/>
              <a:t>প্রকার।যথা</a:t>
            </a:r>
            <a:r>
              <a:rPr lang="en-US" dirty="0"/>
              <a:t>-</a:t>
            </a:r>
            <a:br>
              <a:rPr lang="en-US" dirty="0"/>
            </a:br>
            <a:r>
              <a:rPr lang="en-US" dirty="0" err="1"/>
              <a:t>i</a:t>
            </a:r>
            <a:r>
              <a:rPr lang="en-US" dirty="0"/>
              <a:t>)</a:t>
            </a:r>
            <a:r>
              <a:rPr lang="en-US" dirty="0" err="1"/>
              <a:t>সাধারণভাবে</a:t>
            </a:r>
            <a:r>
              <a:rPr lang="en-US" dirty="0"/>
              <a:t> </a:t>
            </a:r>
            <a:r>
              <a:rPr lang="en-US" dirty="0" err="1"/>
              <a:t>স্থাপিত</a:t>
            </a:r>
            <a:r>
              <a:rPr lang="en-US" dirty="0"/>
              <a:t> </a:t>
            </a:r>
            <a:r>
              <a:rPr lang="en-US" dirty="0" err="1"/>
              <a:t>বীম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ii)</a:t>
            </a:r>
            <a:r>
              <a:rPr lang="en-US" dirty="0" err="1"/>
              <a:t>ক্যান্টিলিভার</a:t>
            </a:r>
            <a:r>
              <a:rPr lang="en-US" dirty="0"/>
              <a:t> </a:t>
            </a:r>
            <a:r>
              <a:rPr lang="en-US" dirty="0" err="1"/>
              <a:t>বীম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iii)</a:t>
            </a:r>
            <a:r>
              <a:rPr lang="en-US" dirty="0" err="1"/>
              <a:t>ঝুলন্ত</a:t>
            </a:r>
            <a:r>
              <a:rPr lang="en-US" dirty="0"/>
              <a:t> </a:t>
            </a:r>
            <a:r>
              <a:rPr lang="en-US" dirty="0" err="1"/>
              <a:t>বীম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iv)</a:t>
            </a:r>
            <a:r>
              <a:rPr lang="en-US" dirty="0" err="1"/>
              <a:t>আবদ্ধ</a:t>
            </a:r>
            <a:r>
              <a:rPr lang="en-US" dirty="0"/>
              <a:t> </a:t>
            </a:r>
            <a:r>
              <a:rPr lang="en-US" dirty="0" err="1"/>
              <a:t>বীম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v)</a:t>
            </a:r>
            <a:r>
              <a:rPr lang="en-US" dirty="0" err="1"/>
              <a:t>ধারাবাহিক</a:t>
            </a:r>
            <a:r>
              <a:rPr lang="en-US" dirty="0"/>
              <a:t> </a:t>
            </a:r>
            <a:r>
              <a:rPr lang="en-US" dirty="0" err="1"/>
              <a:t>বীম</a:t>
            </a:r>
            <a:endParaRPr lang="en-US" dirty="0"/>
          </a:p>
          <a:p>
            <a:pPr marL="45720" indent="0">
              <a:buNone/>
            </a:pPr>
            <a:endParaRPr lang="en-US" sz="2800" dirty="0"/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227012" y="2514600"/>
            <a:ext cx="3124200" cy="1143000"/>
          </a:xfrm>
          <a:prstGeom prst="roundRect">
            <a:avLst/>
          </a:prstGeom>
          <a:ln w="12700" cap="rnd" cmpd="sng" algn="ctr">
            <a:solidFill>
              <a:schemeClr val="accent6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457063" rtl="0" eaLnBrk="1" latinLnBrk="0" hangingPunct="1">
              <a:spcBef>
                <a:spcPct val="0"/>
              </a:spcBef>
              <a:buNone/>
              <a:defRPr sz="3599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 err="1" smtClean="0"/>
              <a:t>বীম</a:t>
            </a:r>
            <a:r>
              <a:rPr lang="en-US" sz="2400" dirty="0" smtClean="0"/>
              <a:t> </a:t>
            </a:r>
            <a:r>
              <a:rPr lang="en-US" sz="2400" dirty="0" err="1" smtClean="0"/>
              <a:t>কত</a:t>
            </a:r>
            <a:r>
              <a:rPr lang="en-US" sz="2400" dirty="0" smtClean="0"/>
              <a:t> </a:t>
            </a:r>
            <a:r>
              <a:rPr lang="en-US" sz="2400" dirty="0" err="1" smtClean="0"/>
              <a:t>প্রকার</a:t>
            </a:r>
            <a:r>
              <a:rPr lang="en-US" sz="2400" dirty="0" smtClean="0"/>
              <a:t> ও </a:t>
            </a:r>
            <a:r>
              <a:rPr lang="en-US" sz="2400" dirty="0" err="1" smtClean="0"/>
              <a:t>কিকি</a:t>
            </a:r>
            <a:r>
              <a:rPr lang="en-US" sz="2400" dirty="0" smtClean="0"/>
              <a:t>  ?</a:t>
            </a:r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4612" y="3997569"/>
            <a:ext cx="5102679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218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বীমের</a:t>
            </a:r>
            <a:r>
              <a:rPr lang="en-US" dirty="0" smtClean="0"/>
              <a:t> </a:t>
            </a:r>
            <a:r>
              <a:rPr lang="en-US" dirty="0" err="1" smtClean="0"/>
              <a:t>বর্ণনাঃ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159" y="1295400"/>
            <a:ext cx="8236654" cy="5486400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  <a:hlinkClick r:id="rId2"/>
              </a:rPr>
              <a:t>#</a:t>
            </a:r>
            <a:r>
              <a:rPr lang="en-US" dirty="0" err="1">
                <a:solidFill>
                  <a:srgbClr val="0070C0"/>
                </a:solidFill>
                <a:hlinkClick r:id="rId2"/>
              </a:rPr>
              <a:t>সাধারণভাবে_স্থাপিত_বীম</a:t>
            </a:r>
            <a:r>
              <a:rPr lang="en-US" dirty="0">
                <a:solidFill>
                  <a:srgbClr val="0070C0"/>
                </a:solidFill>
              </a:rPr>
              <a:t>(Simply Supported beam):</a:t>
            </a:r>
            <a:r>
              <a:rPr lang="en-US" dirty="0" err="1">
                <a:solidFill>
                  <a:srgbClr val="0070C0"/>
                </a:solidFill>
              </a:rPr>
              <a:t>যে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সকল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বীমের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উভয়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প্রান্ত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মুক্ত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অবস্থায়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সাপোর্টের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উপর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অবস্থান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করে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লোড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বহন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করে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তাকে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সাধারণভাবে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স্থাপিত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বীম</a:t>
            </a:r>
            <a:r>
              <a:rPr lang="en-US" dirty="0">
                <a:solidFill>
                  <a:srgbClr val="0070C0"/>
                </a:solidFill>
              </a:rPr>
              <a:t>(Simply Supported beam)</a:t>
            </a:r>
            <a:r>
              <a:rPr lang="en-US" dirty="0" err="1">
                <a:solidFill>
                  <a:srgbClr val="0070C0"/>
                </a:solidFill>
              </a:rPr>
              <a:t>বলে</a:t>
            </a:r>
            <a:r>
              <a:rPr lang="en-US" dirty="0">
                <a:solidFill>
                  <a:srgbClr val="0070C0"/>
                </a:solidFill>
              </a:rPr>
              <a:t>।</a:t>
            </a:r>
          </a:p>
          <a:p>
            <a:r>
              <a:rPr lang="en-US" dirty="0">
                <a:solidFill>
                  <a:srgbClr val="0070C0"/>
                </a:solidFill>
                <a:hlinkClick r:id="rId3"/>
              </a:rPr>
              <a:t>#</a:t>
            </a:r>
            <a:r>
              <a:rPr lang="en-US" dirty="0" err="1">
                <a:solidFill>
                  <a:srgbClr val="0070C0"/>
                </a:solidFill>
                <a:hlinkClick r:id="rId3"/>
              </a:rPr>
              <a:t>ক্যান্টিলিভার_বীম</a:t>
            </a:r>
            <a:r>
              <a:rPr lang="en-US" dirty="0">
                <a:solidFill>
                  <a:srgbClr val="0070C0"/>
                </a:solidFill>
              </a:rPr>
              <a:t>(Cantilever beam):</a:t>
            </a:r>
            <a:r>
              <a:rPr lang="en-US" dirty="0" err="1">
                <a:solidFill>
                  <a:srgbClr val="0070C0"/>
                </a:solidFill>
              </a:rPr>
              <a:t>যে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সকল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বীমের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একপ্রান্ত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দৃঢ়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ভাবে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আবদ্ধ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এবং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অন্য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প্রান্ত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মুক্ত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অবস্থায়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থেকে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লোড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বহন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করে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তাকে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ক্যান্টিলিভার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বীম</a:t>
            </a:r>
            <a:r>
              <a:rPr lang="en-US" dirty="0">
                <a:solidFill>
                  <a:srgbClr val="0070C0"/>
                </a:solidFill>
              </a:rPr>
              <a:t>(Cantilever beam)</a:t>
            </a:r>
            <a:r>
              <a:rPr lang="en-US" dirty="0" err="1">
                <a:solidFill>
                  <a:srgbClr val="0070C0"/>
                </a:solidFill>
              </a:rPr>
              <a:t>বলে</a:t>
            </a:r>
            <a:r>
              <a:rPr lang="en-US" dirty="0">
                <a:solidFill>
                  <a:srgbClr val="0070C0"/>
                </a:solidFill>
              </a:rPr>
              <a:t>।</a:t>
            </a:r>
          </a:p>
          <a:p>
            <a:r>
              <a:rPr lang="en-US" dirty="0">
                <a:solidFill>
                  <a:srgbClr val="0070C0"/>
                </a:solidFill>
                <a:hlinkClick r:id="rId4"/>
              </a:rPr>
              <a:t>#</a:t>
            </a:r>
            <a:r>
              <a:rPr lang="en-US" dirty="0" err="1">
                <a:solidFill>
                  <a:srgbClr val="0070C0"/>
                </a:solidFill>
                <a:hlinkClick r:id="rId4"/>
              </a:rPr>
              <a:t>ঝুলন্ত_বীম</a:t>
            </a:r>
            <a:r>
              <a:rPr lang="en-US" dirty="0">
                <a:solidFill>
                  <a:srgbClr val="0070C0"/>
                </a:solidFill>
              </a:rPr>
              <a:t>(Over hanging beam):</a:t>
            </a:r>
            <a:r>
              <a:rPr lang="en-US" dirty="0" err="1">
                <a:solidFill>
                  <a:srgbClr val="0070C0"/>
                </a:solidFill>
              </a:rPr>
              <a:t>যে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সকল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বীমের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এক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প্রান্ত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বা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উভয়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প্রান্তই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সাপোর্টের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বাহিরে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বাড়ানো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অবস্থায়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লোড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বহন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করে।তাকে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ঝুলন্ত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বীম</a:t>
            </a:r>
            <a:r>
              <a:rPr lang="en-US" dirty="0">
                <a:solidFill>
                  <a:srgbClr val="0070C0"/>
                </a:solidFill>
              </a:rPr>
              <a:t>(Over hanging beam)</a:t>
            </a:r>
            <a:r>
              <a:rPr lang="en-US" dirty="0" err="1">
                <a:solidFill>
                  <a:srgbClr val="0070C0"/>
                </a:solidFill>
              </a:rPr>
              <a:t>বলে</a:t>
            </a:r>
            <a:r>
              <a:rPr lang="en-US" dirty="0">
                <a:solidFill>
                  <a:srgbClr val="0070C0"/>
                </a:solidFill>
              </a:rPr>
              <a:t>।</a:t>
            </a:r>
          </a:p>
          <a:p>
            <a:r>
              <a:rPr lang="en-US" dirty="0">
                <a:solidFill>
                  <a:srgbClr val="0070C0"/>
                </a:solidFill>
                <a:hlinkClick r:id="rId5"/>
              </a:rPr>
              <a:t>#</a:t>
            </a:r>
            <a:r>
              <a:rPr lang="en-US" dirty="0" err="1">
                <a:solidFill>
                  <a:srgbClr val="0070C0"/>
                </a:solidFill>
                <a:hlinkClick r:id="rId5"/>
              </a:rPr>
              <a:t>আবদ্ধ_বীম</a:t>
            </a:r>
            <a:r>
              <a:rPr lang="en-US" dirty="0">
                <a:solidFill>
                  <a:srgbClr val="0070C0"/>
                </a:solidFill>
              </a:rPr>
              <a:t>(Fixed beam):</a:t>
            </a:r>
            <a:r>
              <a:rPr lang="en-US" dirty="0" err="1">
                <a:solidFill>
                  <a:srgbClr val="0070C0"/>
                </a:solidFill>
              </a:rPr>
              <a:t>যে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সকল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বীমের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উভয়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প্রান্তই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সাপোর্টের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সাথে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দৃঢ়ভাবে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আবদ্ধ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থাকা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অবস্থায়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লোড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বহন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করে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তাকে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আবদ্ধ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বীম</a:t>
            </a:r>
            <a:r>
              <a:rPr lang="en-US" dirty="0">
                <a:solidFill>
                  <a:srgbClr val="0070C0"/>
                </a:solidFill>
              </a:rPr>
              <a:t>(Fixed beam)</a:t>
            </a:r>
            <a:r>
              <a:rPr lang="en-US" dirty="0" err="1">
                <a:solidFill>
                  <a:srgbClr val="0070C0"/>
                </a:solidFill>
              </a:rPr>
              <a:t>বলে</a:t>
            </a:r>
            <a:r>
              <a:rPr lang="en-US" dirty="0">
                <a:solidFill>
                  <a:srgbClr val="0070C0"/>
                </a:solidFill>
              </a:rPr>
              <a:t>।</a:t>
            </a:r>
          </a:p>
          <a:p>
            <a:r>
              <a:rPr lang="en-US" dirty="0">
                <a:solidFill>
                  <a:srgbClr val="0070C0"/>
                </a:solidFill>
                <a:hlinkClick r:id="rId6"/>
              </a:rPr>
              <a:t>#</a:t>
            </a:r>
            <a:r>
              <a:rPr lang="en-US" dirty="0" err="1">
                <a:solidFill>
                  <a:srgbClr val="0070C0"/>
                </a:solidFill>
                <a:hlinkClick r:id="rId6"/>
              </a:rPr>
              <a:t>ধারাবাহিক_বীম</a:t>
            </a:r>
            <a:r>
              <a:rPr lang="en-US" dirty="0">
                <a:solidFill>
                  <a:srgbClr val="0070C0"/>
                </a:solidFill>
              </a:rPr>
              <a:t>(Continuous beam):</a:t>
            </a:r>
            <a:r>
              <a:rPr lang="en-US" dirty="0" err="1">
                <a:solidFill>
                  <a:srgbClr val="0070C0"/>
                </a:solidFill>
              </a:rPr>
              <a:t>যেসকল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বীম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একাধিক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সাপোর্টের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উপর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অবস্থান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করে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এর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উপর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আরোপিত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লোড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বহন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করে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থাকে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ধারাবাহিক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বীম</a:t>
            </a:r>
            <a:r>
              <a:rPr lang="en-US" dirty="0">
                <a:solidFill>
                  <a:srgbClr val="0070C0"/>
                </a:solidFill>
              </a:rPr>
              <a:t>(Continuous beam)</a:t>
            </a:r>
            <a:r>
              <a:rPr lang="en-US" dirty="0" err="1">
                <a:solidFill>
                  <a:srgbClr val="0070C0"/>
                </a:solidFill>
              </a:rPr>
              <a:t>বলে</a:t>
            </a:r>
            <a:r>
              <a:rPr lang="en-US" dirty="0" smtClean="0">
                <a:solidFill>
                  <a:srgbClr val="0070C0"/>
                </a:solidFill>
              </a:rPr>
              <a:t>।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1849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>
          <a:xfrm>
            <a:off x="227012" y="838200"/>
            <a:ext cx="4495800" cy="2133600"/>
          </a:xfrm>
        </p:spPr>
        <p:txBody>
          <a:bodyPr>
            <a:noAutofit/>
          </a:bodyPr>
          <a:lstStyle/>
          <a:p>
            <a:pPr algn="just" fontAlgn="base">
              <a:lnSpc>
                <a:spcPct val="150000"/>
              </a:lnSpc>
            </a:pPr>
            <a:endParaRPr lang="en-US" sz="1200" dirty="0" smtClean="0"/>
          </a:p>
          <a:p>
            <a:pPr algn="just" fontAlgn="base">
              <a:lnSpc>
                <a:spcPct val="150000"/>
              </a:lnSpc>
            </a:pPr>
            <a:endParaRPr lang="en-US" sz="1200" dirty="0"/>
          </a:p>
          <a:p>
            <a:r>
              <a:rPr lang="en-US" sz="1800" dirty="0" err="1" smtClean="0"/>
              <a:t>যে</a:t>
            </a:r>
            <a:r>
              <a:rPr lang="en-US" sz="1800" dirty="0" smtClean="0"/>
              <a:t> </a:t>
            </a:r>
            <a:r>
              <a:rPr lang="en-US" sz="1800" dirty="0" err="1"/>
              <a:t>স্থানে</a:t>
            </a:r>
            <a:r>
              <a:rPr lang="en-US" sz="1800" dirty="0"/>
              <a:t> </a:t>
            </a:r>
            <a:r>
              <a:rPr lang="en-US" sz="1800" dirty="0" err="1"/>
              <a:t>বা</a:t>
            </a:r>
            <a:r>
              <a:rPr lang="en-US" sz="1800" dirty="0"/>
              <a:t> </a:t>
            </a:r>
            <a:r>
              <a:rPr lang="en-US" sz="1800" dirty="0" err="1"/>
              <a:t>বিন্দুতে</a:t>
            </a:r>
            <a:r>
              <a:rPr lang="en-US" sz="1800" dirty="0"/>
              <a:t> </a:t>
            </a:r>
            <a:r>
              <a:rPr lang="en-US" sz="1800" dirty="0" err="1"/>
              <a:t>শিয়ার</a:t>
            </a:r>
            <a:r>
              <a:rPr lang="en-US" sz="1800" dirty="0"/>
              <a:t> </a:t>
            </a:r>
            <a:r>
              <a:rPr lang="en-US" sz="1800" dirty="0" err="1"/>
              <a:t>ফোর্স</a:t>
            </a:r>
            <a:r>
              <a:rPr lang="en-US" sz="1800" dirty="0"/>
              <a:t> </a:t>
            </a:r>
            <a:r>
              <a:rPr lang="en-US" sz="1800" dirty="0" err="1"/>
              <a:t>ডায়াগ্রাম</a:t>
            </a:r>
            <a:r>
              <a:rPr lang="en-US" sz="1800" dirty="0"/>
              <a:t> </a:t>
            </a:r>
            <a:r>
              <a:rPr lang="en-US" sz="1800" dirty="0" err="1"/>
              <a:t>চিহ্ন</a:t>
            </a:r>
            <a:r>
              <a:rPr lang="en-US" sz="1800" dirty="0"/>
              <a:t> </a:t>
            </a:r>
            <a:r>
              <a:rPr lang="en-US" sz="1800" dirty="0" err="1"/>
              <a:t>পরিবর্তন</a:t>
            </a:r>
            <a:r>
              <a:rPr lang="en-US" sz="1800" dirty="0"/>
              <a:t> </a:t>
            </a:r>
            <a:r>
              <a:rPr lang="en-US" sz="1800" dirty="0" err="1"/>
              <a:t>করে</a:t>
            </a:r>
            <a:r>
              <a:rPr lang="en-US" sz="1800" dirty="0"/>
              <a:t> </a:t>
            </a:r>
            <a:r>
              <a:rPr lang="en-US" sz="1800" dirty="0" err="1"/>
              <a:t>বিপদজনক</a:t>
            </a:r>
            <a:r>
              <a:rPr lang="en-US" sz="1800" dirty="0"/>
              <a:t> </a:t>
            </a:r>
            <a:r>
              <a:rPr lang="en-US" sz="1800" dirty="0" err="1"/>
              <a:t>সেকশন</a:t>
            </a:r>
            <a:r>
              <a:rPr lang="en-US" sz="1800" dirty="0"/>
              <a:t> </a:t>
            </a:r>
            <a:r>
              <a:rPr lang="en-US" sz="1800" dirty="0" err="1"/>
              <a:t>বলে</a:t>
            </a:r>
            <a:r>
              <a:rPr lang="en-US" sz="1800" dirty="0"/>
              <a:t>।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27012" y="381000"/>
            <a:ext cx="3581400" cy="762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বিপদ</a:t>
            </a:r>
            <a:r>
              <a:rPr lang="en-US" sz="2400" dirty="0"/>
              <a:t> </a:t>
            </a:r>
            <a:r>
              <a:rPr lang="en-US" sz="2400" dirty="0" err="1"/>
              <a:t>জনক</a:t>
            </a:r>
            <a:r>
              <a:rPr lang="en-US" sz="2400" dirty="0"/>
              <a:t> </a:t>
            </a:r>
            <a:r>
              <a:rPr lang="en-US" sz="2400" dirty="0" err="1" smtClean="0"/>
              <a:t>সেকশন</a:t>
            </a:r>
            <a:r>
              <a:rPr lang="en-US" sz="2400" dirty="0" err="1"/>
              <a:t>ঃ</a:t>
            </a:r>
            <a:endParaRPr lang="en-US" sz="2400" dirty="0" smtClean="0"/>
          </a:p>
        </p:txBody>
      </p:sp>
      <p:sp>
        <p:nvSpPr>
          <p:cNvPr id="7" name="Rounded Rectangle 6"/>
          <p:cNvSpPr/>
          <p:nvPr/>
        </p:nvSpPr>
        <p:spPr>
          <a:xfrm>
            <a:off x="608012" y="3048000"/>
            <a:ext cx="3581400" cy="762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ইনফ্লেকশন</a:t>
            </a:r>
            <a:r>
              <a:rPr lang="en-US" sz="2400" dirty="0" smtClean="0"/>
              <a:t> </a:t>
            </a:r>
            <a:r>
              <a:rPr lang="en-US" sz="2400" dirty="0" err="1" smtClean="0"/>
              <a:t>পয়েন্টঃ</a:t>
            </a:r>
            <a:endParaRPr lang="en-US" sz="2400" dirty="0" smtClean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27012" y="3276600"/>
            <a:ext cx="4495800" cy="2133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063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063" indent="0" algn="l" defTabSz="457063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126" indent="0" algn="l" defTabSz="457063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189" indent="0" algn="l" defTabSz="457063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251" indent="0" algn="l" defTabSz="457063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5314" indent="0" algn="l" defTabSz="457063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2377" indent="0" algn="l" defTabSz="457063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199440" indent="0" algn="l" defTabSz="457063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6503" indent="0" algn="l" defTabSz="457063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fontAlgn="base">
              <a:lnSpc>
                <a:spcPct val="150000"/>
              </a:lnSpc>
            </a:pPr>
            <a:endParaRPr lang="en-US" dirty="0" smtClean="0"/>
          </a:p>
          <a:p>
            <a:pPr algn="just" fontAlgn="base">
              <a:lnSpc>
                <a:spcPct val="150000"/>
              </a:lnSpc>
            </a:pPr>
            <a:endParaRPr lang="en-US" dirty="0" smtClean="0"/>
          </a:p>
          <a:p>
            <a:r>
              <a:rPr lang="as-IN" sz="2800" b="1" dirty="0"/>
              <a:t>যে বিন্দুতে বেন্ডিং মোমেন্ট ডায়াগ্রাম চিহ্ন পরিবর্তন করে ইনফ্লেকশন পয়ে ন্ট বা কন্ট্রাফ্লেক্সার বিন্দু বলে।</a:t>
            </a:r>
            <a:endParaRPr lang="en-US" sz="28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9812" y="4953000"/>
            <a:ext cx="4152900" cy="176642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9012" y="1181795"/>
            <a:ext cx="3962400" cy="2133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806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1812" y="1066800"/>
            <a:ext cx="5986219" cy="54864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১. </a:t>
            </a:r>
            <a:r>
              <a:rPr lang="en-US" dirty="0" err="1" smtClean="0"/>
              <a:t>ধনাত্মক</a:t>
            </a:r>
            <a:r>
              <a:rPr lang="en-US" dirty="0" smtClean="0"/>
              <a:t> </a:t>
            </a:r>
            <a:r>
              <a:rPr lang="en-US" dirty="0" err="1" smtClean="0"/>
              <a:t>শিয়ার</a:t>
            </a:r>
            <a:r>
              <a:rPr lang="en-US" dirty="0" smtClean="0"/>
              <a:t> </a:t>
            </a:r>
            <a:r>
              <a:rPr lang="en-US" dirty="0" err="1" smtClean="0"/>
              <a:t>ফোর্স</a:t>
            </a:r>
            <a:r>
              <a:rPr lang="en-US" dirty="0" smtClean="0"/>
              <a:t> </a:t>
            </a:r>
            <a:r>
              <a:rPr lang="en-US" dirty="0" err="1" smtClean="0"/>
              <a:t>এর</a:t>
            </a:r>
            <a:r>
              <a:rPr lang="en-US" dirty="0" smtClean="0"/>
              <a:t> </a:t>
            </a:r>
            <a:r>
              <a:rPr lang="en-US" dirty="0" err="1" smtClean="0"/>
              <a:t>মান</a:t>
            </a:r>
            <a:r>
              <a:rPr lang="en-US" dirty="0" smtClean="0"/>
              <a:t> </a:t>
            </a:r>
            <a:r>
              <a:rPr lang="en-US" dirty="0" err="1" smtClean="0"/>
              <a:t>বেস</a:t>
            </a:r>
            <a:r>
              <a:rPr lang="en-US" dirty="0" smtClean="0"/>
              <a:t> </a:t>
            </a:r>
            <a:r>
              <a:rPr lang="en-US" dirty="0" err="1" smtClean="0"/>
              <a:t>লাইন</a:t>
            </a:r>
            <a:r>
              <a:rPr lang="en-US" dirty="0" smtClean="0"/>
              <a:t> </a:t>
            </a:r>
            <a:r>
              <a:rPr lang="en-US" dirty="0" err="1" smtClean="0"/>
              <a:t>উপরে</a:t>
            </a:r>
            <a:r>
              <a:rPr lang="en-US" dirty="0" smtClean="0"/>
              <a:t> </a:t>
            </a:r>
            <a:r>
              <a:rPr lang="en-US" dirty="0" err="1" smtClean="0"/>
              <a:t>এবং</a:t>
            </a:r>
            <a:r>
              <a:rPr lang="en-US" dirty="0" smtClean="0"/>
              <a:t> </a:t>
            </a:r>
            <a:r>
              <a:rPr lang="en-US" dirty="0" err="1" smtClean="0"/>
              <a:t>ঋণাত্মক</a:t>
            </a:r>
            <a:r>
              <a:rPr lang="en-US" dirty="0" smtClean="0"/>
              <a:t> </a:t>
            </a:r>
            <a:r>
              <a:rPr lang="en-US" dirty="0" err="1" smtClean="0"/>
              <a:t>শিয়ার</a:t>
            </a:r>
            <a:r>
              <a:rPr lang="en-US" dirty="0" smtClean="0"/>
              <a:t> </a:t>
            </a:r>
            <a:r>
              <a:rPr lang="en-US" dirty="0" err="1" smtClean="0"/>
              <a:t>ফোর্সের</a:t>
            </a:r>
            <a:r>
              <a:rPr lang="en-US" dirty="0" smtClean="0"/>
              <a:t> </a:t>
            </a:r>
            <a:r>
              <a:rPr lang="en-US" dirty="0" err="1" smtClean="0"/>
              <a:t>মান</a:t>
            </a:r>
            <a:r>
              <a:rPr lang="en-US" dirty="0" smtClean="0"/>
              <a:t> </a:t>
            </a:r>
            <a:r>
              <a:rPr lang="en-US" dirty="0" err="1" smtClean="0"/>
              <a:t>বেস</a:t>
            </a:r>
            <a:r>
              <a:rPr lang="en-US" dirty="0" smtClean="0"/>
              <a:t> </a:t>
            </a:r>
            <a:r>
              <a:rPr lang="en-US" dirty="0" err="1" smtClean="0"/>
              <a:t>লাইনের</a:t>
            </a:r>
            <a:r>
              <a:rPr lang="en-US" dirty="0" smtClean="0"/>
              <a:t> </a:t>
            </a:r>
            <a:r>
              <a:rPr lang="en-US" dirty="0" err="1" smtClean="0"/>
              <a:t>নিচে</a:t>
            </a:r>
            <a:r>
              <a:rPr lang="en-US" dirty="0" smtClean="0"/>
              <a:t> </a:t>
            </a:r>
            <a:r>
              <a:rPr lang="en-US" dirty="0" err="1" smtClean="0"/>
              <a:t>অঙ্কন</a:t>
            </a:r>
            <a:r>
              <a:rPr lang="en-US" dirty="0" smtClean="0"/>
              <a:t> </a:t>
            </a:r>
            <a:r>
              <a:rPr lang="en-US" dirty="0" err="1" smtClean="0"/>
              <a:t>করা</a:t>
            </a:r>
            <a:r>
              <a:rPr lang="en-US" dirty="0" smtClean="0"/>
              <a:t> </a:t>
            </a:r>
            <a:r>
              <a:rPr lang="en-US" dirty="0" err="1" smtClean="0"/>
              <a:t>হয়</a:t>
            </a:r>
            <a:r>
              <a:rPr lang="en-US" dirty="0" smtClean="0"/>
              <a:t>।</a:t>
            </a:r>
          </a:p>
          <a:p>
            <a:r>
              <a:rPr lang="en-US" dirty="0" smtClean="0"/>
              <a:t>২. </a:t>
            </a:r>
            <a:r>
              <a:rPr lang="en-US" dirty="0" err="1" smtClean="0"/>
              <a:t>শিয়ার</a:t>
            </a:r>
            <a:r>
              <a:rPr lang="en-US" dirty="0" smtClean="0"/>
              <a:t> </a:t>
            </a:r>
            <a:r>
              <a:rPr lang="en-US" dirty="0" err="1" smtClean="0"/>
              <a:t>ফোর্স</a:t>
            </a:r>
            <a:r>
              <a:rPr lang="en-US" dirty="0" smtClean="0"/>
              <a:t> </a:t>
            </a:r>
            <a:r>
              <a:rPr lang="en-US" dirty="0" err="1" smtClean="0"/>
              <a:t>ডায়াগ্রাম</a:t>
            </a:r>
            <a:r>
              <a:rPr lang="en-US" dirty="0" smtClean="0"/>
              <a:t> </a:t>
            </a:r>
            <a:r>
              <a:rPr lang="en-US" dirty="0" err="1" smtClean="0"/>
              <a:t>সরল</a:t>
            </a:r>
            <a:r>
              <a:rPr lang="en-US" dirty="0" smtClean="0"/>
              <a:t> </a:t>
            </a:r>
            <a:r>
              <a:rPr lang="en-US" dirty="0" err="1" smtClean="0"/>
              <a:t>রেখা</a:t>
            </a:r>
            <a:r>
              <a:rPr lang="en-US" dirty="0" smtClean="0"/>
              <a:t> </a:t>
            </a:r>
            <a:r>
              <a:rPr lang="en-US" dirty="0" err="1" smtClean="0"/>
              <a:t>বা</a:t>
            </a:r>
            <a:r>
              <a:rPr lang="en-US" dirty="0" smtClean="0"/>
              <a:t> </a:t>
            </a:r>
            <a:r>
              <a:rPr lang="en-US" dirty="0" err="1" smtClean="0"/>
              <a:t>পরিবর্তনশীল</a:t>
            </a:r>
            <a:r>
              <a:rPr lang="en-US" dirty="0" smtClean="0"/>
              <a:t> </a:t>
            </a:r>
            <a:r>
              <a:rPr lang="en-US" dirty="0" err="1" smtClean="0"/>
              <a:t>বক্ররেখার</a:t>
            </a:r>
            <a:r>
              <a:rPr lang="en-US" dirty="0" smtClean="0"/>
              <a:t> </a:t>
            </a:r>
            <a:r>
              <a:rPr lang="en-US" dirty="0" err="1" smtClean="0"/>
              <a:t>দ্বারা</a:t>
            </a:r>
            <a:r>
              <a:rPr lang="en-US" dirty="0" smtClean="0"/>
              <a:t> </a:t>
            </a:r>
            <a:r>
              <a:rPr lang="en-US" dirty="0" err="1" smtClean="0"/>
              <a:t>গঠিত</a:t>
            </a:r>
            <a:r>
              <a:rPr lang="en-US" dirty="0" smtClean="0"/>
              <a:t>। </a:t>
            </a:r>
          </a:p>
          <a:p>
            <a:r>
              <a:rPr lang="en-US" dirty="0" smtClean="0"/>
              <a:t>৩. </a:t>
            </a:r>
            <a:r>
              <a:rPr lang="en-US" dirty="0" err="1" smtClean="0"/>
              <a:t>কেন্দ্রীভূত</a:t>
            </a:r>
            <a:r>
              <a:rPr lang="en-US" dirty="0" smtClean="0"/>
              <a:t> </a:t>
            </a:r>
            <a:r>
              <a:rPr lang="en-US" dirty="0" err="1" smtClean="0"/>
              <a:t>লোডের</a:t>
            </a:r>
            <a:r>
              <a:rPr lang="en-US" dirty="0" smtClean="0"/>
              <a:t> </a:t>
            </a:r>
            <a:r>
              <a:rPr lang="en-US" dirty="0" err="1" smtClean="0"/>
              <a:t>নিচে</a:t>
            </a:r>
            <a:r>
              <a:rPr lang="en-US" dirty="0" smtClean="0"/>
              <a:t> </a:t>
            </a:r>
            <a:r>
              <a:rPr lang="en-US" dirty="0" err="1" smtClean="0"/>
              <a:t>শিয়ার</a:t>
            </a:r>
            <a:r>
              <a:rPr lang="en-US" dirty="0" smtClean="0"/>
              <a:t> </a:t>
            </a:r>
            <a:r>
              <a:rPr lang="en-US" dirty="0" err="1" smtClean="0"/>
              <a:t>ফোর্স</a:t>
            </a:r>
            <a:r>
              <a:rPr lang="en-US" dirty="0" smtClean="0"/>
              <a:t> </a:t>
            </a:r>
            <a:r>
              <a:rPr lang="en-US" dirty="0" err="1" smtClean="0"/>
              <a:t>ডায়াগ্রাম</a:t>
            </a:r>
            <a:r>
              <a:rPr lang="en-US" dirty="0" smtClean="0"/>
              <a:t> </a:t>
            </a:r>
            <a:r>
              <a:rPr lang="en-US" dirty="0" err="1" smtClean="0"/>
              <a:t>রেখা</a:t>
            </a:r>
            <a:r>
              <a:rPr lang="en-US" dirty="0" smtClean="0"/>
              <a:t> </a:t>
            </a:r>
            <a:r>
              <a:rPr lang="en-US" dirty="0" err="1" smtClean="0"/>
              <a:t>হঠা</a:t>
            </a:r>
            <a:r>
              <a:rPr lang="en-US" dirty="0" smtClean="0"/>
              <a:t>ৎ </a:t>
            </a:r>
            <a:r>
              <a:rPr lang="en-US" dirty="0" err="1" smtClean="0"/>
              <a:t>খাড়াভাবে</a:t>
            </a:r>
            <a:r>
              <a:rPr lang="en-US" dirty="0" smtClean="0"/>
              <a:t> </a:t>
            </a:r>
            <a:r>
              <a:rPr lang="en-US" dirty="0" err="1" smtClean="0"/>
              <a:t>নিচে</a:t>
            </a:r>
            <a:r>
              <a:rPr lang="en-US" dirty="0" smtClean="0"/>
              <a:t> </a:t>
            </a:r>
            <a:r>
              <a:rPr lang="en-US" dirty="0" err="1" smtClean="0"/>
              <a:t>নামে</a:t>
            </a:r>
            <a:r>
              <a:rPr lang="en-US" dirty="0" smtClean="0"/>
              <a:t> </a:t>
            </a:r>
            <a:r>
              <a:rPr lang="en-US" dirty="0" err="1" smtClean="0"/>
              <a:t>অথবা</a:t>
            </a:r>
            <a:r>
              <a:rPr lang="en-US" dirty="0" smtClean="0"/>
              <a:t> </a:t>
            </a:r>
            <a:r>
              <a:rPr lang="en-US" dirty="0" err="1" smtClean="0"/>
              <a:t>উপরে</a:t>
            </a:r>
            <a:r>
              <a:rPr lang="en-US" dirty="0" smtClean="0"/>
              <a:t> </a:t>
            </a:r>
            <a:r>
              <a:rPr lang="en-US" dirty="0" err="1" smtClean="0"/>
              <a:t>ওঠে</a:t>
            </a:r>
            <a:r>
              <a:rPr lang="en-US" dirty="0" smtClean="0"/>
              <a:t> </a:t>
            </a:r>
            <a:r>
              <a:rPr lang="en-US" dirty="0" err="1" smtClean="0"/>
              <a:t>এবং</a:t>
            </a:r>
            <a:r>
              <a:rPr lang="en-US" dirty="0" smtClean="0"/>
              <a:t> </a:t>
            </a:r>
            <a:r>
              <a:rPr lang="en-US" dirty="0" err="1" smtClean="0"/>
              <a:t>খাড়া</a:t>
            </a:r>
            <a:r>
              <a:rPr lang="en-US" dirty="0" smtClean="0"/>
              <a:t> </a:t>
            </a:r>
            <a:r>
              <a:rPr lang="en-US" dirty="0" err="1" smtClean="0"/>
              <a:t>রেখার</a:t>
            </a:r>
            <a:r>
              <a:rPr lang="en-US" dirty="0" smtClean="0"/>
              <a:t> </a:t>
            </a:r>
            <a:r>
              <a:rPr lang="en-US" dirty="0" err="1" smtClean="0"/>
              <a:t>দৈর্ঘ্য</a:t>
            </a:r>
            <a:r>
              <a:rPr lang="en-US" dirty="0" smtClean="0"/>
              <a:t> </a:t>
            </a:r>
            <a:r>
              <a:rPr lang="en-US" dirty="0" err="1" smtClean="0"/>
              <a:t>কেন্দ্রীভূত</a:t>
            </a:r>
            <a:r>
              <a:rPr lang="en-US" dirty="0" smtClean="0"/>
              <a:t> </a:t>
            </a:r>
            <a:r>
              <a:rPr lang="en-US" dirty="0" err="1" smtClean="0"/>
              <a:t>লোডের</a:t>
            </a:r>
            <a:r>
              <a:rPr lang="en-US" dirty="0" smtClean="0"/>
              <a:t> </a:t>
            </a:r>
            <a:r>
              <a:rPr lang="en-US" dirty="0" err="1" smtClean="0"/>
              <a:t>সমান</a:t>
            </a:r>
            <a:r>
              <a:rPr lang="en-US" dirty="0" smtClean="0"/>
              <a:t>। </a:t>
            </a:r>
          </a:p>
          <a:p>
            <a:r>
              <a:rPr lang="en-US" dirty="0" smtClean="0"/>
              <a:t>৪. </a:t>
            </a:r>
            <a:r>
              <a:rPr lang="en-US" dirty="0" err="1" smtClean="0"/>
              <a:t>পাশাপাশি</a:t>
            </a:r>
            <a:r>
              <a:rPr lang="en-US" dirty="0" smtClean="0"/>
              <a:t> </a:t>
            </a:r>
            <a:r>
              <a:rPr lang="en-US" dirty="0" err="1" smtClean="0"/>
              <a:t>দুটি</a:t>
            </a:r>
            <a:r>
              <a:rPr lang="en-US" dirty="0" smtClean="0"/>
              <a:t> </a:t>
            </a:r>
            <a:r>
              <a:rPr lang="en-US" dirty="0" err="1" smtClean="0"/>
              <a:t>কেন্দ্রীভূত</a:t>
            </a:r>
            <a:r>
              <a:rPr lang="en-US" dirty="0" smtClean="0"/>
              <a:t> </a:t>
            </a:r>
            <a:r>
              <a:rPr lang="en-US" dirty="0" err="1" smtClean="0"/>
              <a:t>লোডের</a:t>
            </a:r>
            <a:r>
              <a:rPr lang="en-US" dirty="0" smtClean="0"/>
              <a:t> </a:t>
            </a:r>
            <a:r>
              <a:rPr lang="en-US" dirty="0" err="1" smtClean="0"/>
              <a:t>মাঝে</a:t>
            </a:r>
            <a:r>
              <a:rPr lang="en-US" dirty="0" smtClean="0"/>
              <a:t> </a:t>
            </a:r>
            <a:r>
              <a:rPr lang="en-US" dirty="0" err="1" smtClean="0"/>
              <a:t>শিয়ার</a:t>
            </a:r>
            <a:r>
              <a:rPr lang="en-US" dirty="0" smtClean="0"/>
              <a:t> </a:t>
            </a:r>
            <a:r>
              <a:rPr lang="en-US" dirty="0" err="1" smtClean="0"/>
              <a:t>ফোর্সের</a:t>
            </a:r>
            <a:r>
              <a:rPr lang="en-US" dirty="0" smtClean="0"/>
              <a:t> </a:t>
            </a:r>
            <a:r>
              <a:rPr lang="en-US" dirty="0" err="1" smtClean="0"/>
              <a:t>মান</a:t>
            </a:r>
            <a:r>
              <a:rPr lang="en-US" dirty="0" smtClean="0"/>
              <a:t> </a:t>
            </a:r>
            <a:r>
              <a:rPr lang="en-US" dirty="0" err="1" smtClean="0"/>
              <a:t>অপরিবর্তনীয়</a:t>
            </a:r>
            <a:r>
              <a:rPr lang="en-US" dirty="0" smtClean="0"/>
              <a:t> </a:t>
            </a:r>
            <a:r>
              <a:rPr lang="en-US" dirty="0" err="1" smtClean="0"/>
              <a:t>থাকে</a:t>
            </a:r>
            <a:r>
              <a:rPr lang="en-US" dirty="0" smtClean="0"/>
              <a:t> </a:t>
            </a:r>
            <a:r>
              <a:rPr lang="en-US" dirty="0" err="1" smtClean="0"/>
              <a:t>এবং</a:t>
            </a:r>
            <a:r>
              <a:rPr lang="en-US" dirty="0" smtClean="0"/>
              <a:t> </a:t>
            </a:r>
            <a:r>
              <a:rPr lang="en-US" dirty="0" err="1" smtClean="0"/>
              <a:t>শিয়ার</a:t>
            </a:r>
            <a:r>
              <a:rPr lang="en-US" dirty="0" smtClean="0"/>
              <a:t> </a:t>
            </a:r>
            <a:r>
              <a:rPr lang="en-US" dirty="0" err="1" smtClean="0"/>
              <a:t>ফোর্স</a:t>
            </a:r>
            <a:r>
              <a:rPr lang="en-US" dirty="0" smtClean="0"/>
              <a:t> </a:t>
            </a:r>
            <a:r>
              <a:rPr lang="en-US" dirty="0" err="1" smtClean="0"/>
              <a:t>ডায়াগ্রাম</a:t>
            </a:r>
            <a:r>
              <a:rPr lang="en-US" dirty="0" smtClean="0"/>
              <a:t> </a:t>
            </a:r>
            <a:r>
              <a:rPr lang="en-US" dirty="0" err="1" smtClean="0"/>
              <a:t>রেখা</a:t>
            </a:r>
            <a:r>
              <a:rPr lang="en-US" dirty="0" smtClean="0"/>
              <a:t> </a:t>
            </a:r>
            <a:r>
              <a:rPr lang="en-US" dirty="0" err="1" smtClean="0"/>
              <a:t>অনুভূমিক</a:t>
            </a:r>
            <a:r>
              <a:rPr lang="en-US" dirty="0" smtClean="0"/>
              <a:t> </a:t>
            </a:r>
            <a:r>
              <a:rPr lang="en-US" dirty="0" err="1" smtClean="0"/>
              <a:t>হয়</a:t>
            </a:r>
            <a:r>
              <a:rPr lang="en-US" dirty="0" smtClean="0"/>
              <a:t>। </a:t>
            </a:r>
          </a:p>
          <a:p>
            <a:r>
              <a:rPr lang="en-US" dirty="0" smtClean="0"/>
              <a:t>৫. </a:t>
            </a:r>
            <a:r>
              <a:rPr lang="en-US" dirty="0" err="1" smtClean="0"/>
              <a:t>শিয়ার</a:t>
            </a:r>
            <a:r>
              <a:rPr lang="en-US" dirty="0" smtClean="0"/>
              <a:t> </a:t>
            </a:r>
            <a:r>
              <a:rPr lang="en-US" dirty="0" err="1" smtClean="0"/>
              <a:t>ফোর্স</a:t>
            </a:r>
            <a:r>
              <a:rPr lang="en-US" dirty="0" smtClean="0"/>
              <a:t> </a:t>
            </a:r>
            <a:r>
              <a:rPr lang="en-US" dirty="0" err="1" smtClean="0"/>
              <a:t>ডায়াগ্রাম</a:t>
            </a:r>
            <a:r>
              <a:rPr lang="en-US" dirty="0" smtClean="0"/>
              <a:t> </a:t>
            </a:r>
            <a:r>
              <a:rPr lang="en-US" dirty="0" err="1" smtClean="0"/>
              <a:t>এর</a:t>
            </a:r>
            <a:r>
              <a:rPr lang="en-US" dirty="0" smtClean="0"/>
              <a:t> </a:t>
            </a:r>
            <a:r>
              <a:rPr lang="en-US" dirty="0" err="1" smtClean="0"/>
              <a:t>অনুভূমিক</a:t>
            </a:r>
            <a:r>
              <a:rPr lang="en-US" dirty="0" smtClean="0"/>
              <a:t> </a:t>
            </a:r>
            <a:r>
              <a:rPr lang="en-US" dirty="0" err="1" smtClean="0"/>
              <a:t>রেখা</a:t>
            </a:r>
            <a:r>
              <a:rPr lang="en-US" dirty="0" smtClean="0"/>
              <a:t> </a:t>
            </a:r>
            <a:r>
              <a:rPr lang="en-US" dirty="0" err="1" smtClean="0"/>
              <a:t>বিমের</a:t>
            </a:r>
            <a:r>
              <a:rPr lang="en-US" dirty="0" smtClean="0"/>
              <a:t> </a:t>
            </a:r>
            <a:r>
              <a:rPr lang="en-US" dirty="0" err="1" smtClean="0"/>
              <a:t>উপর</a:t>
            </a:r>
            <a:r>
              <a:rPr lang="en-US" dirty="0" smtClean="0"/>
              <a:t> </a:t>
            </a:r>
            <a:r>
              <a:rPr lang="en-US" dirty="0" err="1" smtClean="0"/>
              <a:t>লোড</a:t>
            </a:r>
            <a:r>
              <a:rPr lang="en-US" dirty="0" smtClean="0"/>
              <a:t> </a:t>
            </a:r>
            <a:r>
              <a:rPr lang="en-US" dirty="0" err="1" smtClean="0"/>
              <a:t>শুন্য</a:t>
            </a:r>
            <a:r>
              <a:rPr lang="en-US" dirty="0" smtClean="0"/>
              <a:t> </a:t>
            </a:r>
            <a:r>
              <a:rPr lang="en-US" dirty="0" err="1" smtClean="0"/>
              <a:t>অবস্থা</a:t>
            </a:r>
            <a:r>
              <a:rPr lang="en-US" dirty="0" smtClean="0"/>
              <a:t> </a:t>
            </a:r>
            <a:r>
              <a:rPr lang="en-US" dirty="0" err="1" smtClean="0"/>
              <a:t>নির্দেশ</a:t>
            </a:r>
            <a:r>
              <a:rPr lang="en-US" dirty="0" smtClean="0"/>
              <a:t> </a:t>
            </a:r>
            <a:r>
              <a:rPr lang="en-US" dirty="0" err="1" smtClean="0"/>
              <a:t>করে</a:t>
            </a:r>
            <a:r>
              <a:rPr lang="en-US" dirty="0" smtClean="0"/>
              <a:t>।</a:t>
            </a:r>
          </a:p>
          <a:p>
            <a:r>
              <a:rPr lang="en-US" dirty="0" smtClean="0"/>
              <a:t>৬. </a:t>
            </a:r>
            <a:r>
              <a:rPr lang="en-US" dirty="0" err="1" smtClean="0"/>
              <a:t>সমভাবে</a:t>
            </a:r>
            <a:r>
              <a:rPr lang="en-US" dirty="0" smtClean="0"/>
              <a:t> </a:t>
            </a:r>
            <a:r>
              <a:rPr lang="en-US" dirty="0" err="1" smtClean="0"/>
              <a:t>বিস্তৃত</a:t>
            </a:r>
            <a:r>
              <a:rPr lang="en-US" dirty="0" smtClean="0"/>
              <a:t> </a:t>
            </a:r>
            <a:r>
              <a:rPr lang="en-US" dirty="0" err="1" smtClean="0"/>
              <a:t>লোডের</a:t>
            </a:r>
            <a:r>
              <a:rPr lang="en-US" dirty="0" smtClean="0"/>
              <a:t> </a:t>
            </a:r>
            <a:r>
              <a:rPr lang="en-US" dirty="0" err="1" smtClean="0"/>
              <a:t>জন্য</a:t>
            </a:r>
            <a:r>
              <a:rPr lang="en-US" dirty="0" smtClean="0"/>
              <a:t> </a:t>
            </a:r>
            <a:r>
              <a:rPr lang="en-US" dirty="0" err="1" smtClean="0"/>
              <a:t>শিয়ার</a:t>
            </a:r>
            <a:r>
              <a:rPr lang="en-US" dirty="0" smtClean="0"/>
              <a:t> </a:t>
            </a:r>
            <a:r>
              <a:rPr lang="en-US" dirty="0" err="1" smtClean="0"/>
              <a:t>ফোর্স</a:t>
            </a:r>
            <a:r>
              <a:rPr lang="en-US" dirty="0" smtClean="0"/>
              <a:t> </a:t>
            </a:r>
            <a:r>
              <a:rPr lang="en-US" dirty="0" err="1" smtClean="0"/>
              <a:t>ডায়াগ্রাম</a:t>
            </a:r>
            <a:r>
              <a:rPr lang="en-US" dirty="0" smtClean="0"/>
              <a:t> </a:t>
            </a:r>
            <a:r>
              <a:rPr lang="en-US" dirty="0" err="1" smtClean="0"/>
              <a:t>রেখা</a:t>
            </a:r>
            <a:r>
              <a:rPr lang="en-US" dirty="0" smtClean="0"/>
              <a:t> </a:t>
            </a:r>
            <a:r>
              <a:rPr lang="en-US" dirty="0" err="1" smtClean="0"/>
              <a:t>হেলান</a:t>
            </a:r>
            <a:r>
              <a:rPr lang="en-US" dirty="0" smtClean="0"/>
              <a:t> </a:t>
            </a:r>
            <a:r>
              <a:rPr lang="en-US" dirty="0" err="1" smtClean="0"/>
              <a:t>সরলরেখার</a:t>
            </a:r>
            <a:r>
              <a:rPr lang="en-US" dirty="0" smtClean="0"/>
              <a:t> </a:t>
            </a:r>
            <a:r>
              <a:rPr lang="en-US" dirty="0" err="1" smtClean="0"/>
              <a:t>দ্বারা</a:t>
            </a:r>
            <a:r>
              <a:rPr lang="en-US" dirty="0" smtClean="0"/>
              <a:t> </a:t>
            </a:r>
            <a:r>
              <a:rPr lang="en-US" dirty="0" err="1" smtClean="0"/>
              <a:t>গঠিত</a:t>
            </a:r>
            <a:r>
              <a:rPr lang="en-US" dirty="0" smtClean="0"/>
              <a:t>। </a:t>
            </a:r>
          </a:p>
          <a:p>
            <a:r>
              <a:rPr lang="en-US" dirty="0" smtClean="0"/>
              <a:t>৭. </a:t>
            </a:r>
            <a:r>
              <a:rPr lang="en-US" dirty="0" err="1" smtClean="0"/>
              <a:t>শিয়ার</a:t>
            </a:r>
            <a:r>
              <a:rPr lang="en-US" dirty="0" smtClean="0"/>
              <a:t> </a:t>
            </a:r>
            <a:r>
              <a:rPr lang="en-US" dirty="0" err="1" smtClean="0"/>
              <a:t>ফোর্স</a:t>
            </a:r>
            <a:r>
              <a:rPr lang="en-US" dirty="0" smtClean="0"/>
              <a:t> </a:t>
            </a:r>
            <a:r>
              <a:rPr lang="en-US" dirty="0" err="1" smtClean="0"/>
              <a:t>ডায়াগ্রাম</a:t>
            </a:r>
            <a:r>
              <a:rPr lang="en-US" dirty="0" smtClean="0"/>
              <a:t> </a:t>
            </a:r>
            <a:r>
              <a:rPr lang="en-US" dirty="0" err="1" smtClean="0"/>
              <a:t>এর</a:t>
            </a:r>
            <a:r>
              <a:rPr lang="en-US" dirty="0" smtClean="0"/>
              <a:t> </a:t>
            </a:r>
            <a:r>
              <a:rPr lang="en-US" dirty="0" err="1" smtClean="0"/>
              <a:t>বক্ররেখা</a:t>
            </a:r>
            <a:r>
              <a:rPr lang="en-US" dirty="0" smtClean="0"/>
              <a:t> </a:t>
            </a:r>
            <a:r>
              <a:rPr lang="en-US" dirty="0" err="1" smtClean="0"/>
              <a:t>বিমের</a:t>
            </a:r>
            <a:r>
              <a:rPr lang="en-US" dirty="0" smtClean="0"/>
              <a:t> </a:t>
            </a:r>
            <a:r>
              <a:rPr lang="en-US" dirty="0" err="1" smtClean="0"/>
              <a:t>উপর</a:t>
            </a:r>
            <a:r>
              <a:rPr lang="en-US" dirty="0" smtClean="0"/>
              <a:t> </a:t>
            </a:r>
            <a:r>
              <a:rPr lang="en-US" dirty="0" err="1" smtClean="0"/>
              <a:t>পরিবর্তনশীল</a:t>
            </a:r>
            <a:r>
              <a:rPr lang="en-US" dirty="0" smtClean="0"/>
              <a:t> </a:t>
            </a:r>
            <a:r>
              <a:rPr lang="en-US" dirty="0" err="1" smtClean="0"/>
              <a:t>লোড</a:t>
            </a:r>
            <a:r>
              <a:rPr lang="en-US" dirty="0" smtClean="0"/>
              <a:t> ( </a:t>
            </a:r>
            <a:r>
              <a:rPr lang="en-US" dirty="0" err="1" smtClean="0"/>
              <a:t>যেমন</a:t>
            </a:r>
            <a:r>
              <a:rPr lang="en-US" dirty="0" smtClean="0"/>
              <a:t> - </a:t>
            </a:r>
            <a:r>
              <a:rPr lang="en-US" dirty="0" err="1" smtClean="0"/>
              <a:t>ত্রিভুজ</a:t>
            </a:r>
            <a:r>
              <a:rPr lang="en-US" dirty="0" smtClean="0"/>
              <a:t> </a:t>
            </a:r>
            <a:r>
              <a:rPr lang="en-US" dirty="0" err="1" smtClean="0"/>
              <a:t>আকৃতির</a:t>
            </a:r>
            <a:r>
              <a:rPr lang="en-US" dirty="0" smtClean="0"/>
              <a:t> </a:t>
            </a:r>
            <a:r>
              <a:rPr lang="en-US" dirty="0" err="1" smtClean="0"/>
              <a:t>লোড</a:t>
            </a:r>
            <a:r>
              <a:rPr lang="en-US" dirty="0" smtClean="0"/>
              <a:t> ) </a:t>
            </a:r>
            <a:r>
              <a:rPr lang="en-US" dirty="0" err="1" smtClean="0"/>
              <a:t>নির্দেশ</a:t>
            </a:r>
            <a:r>
              <a:rPr lang="en-US" dirty="0" smtClean="0"/>
              <a:t> </a:t>
            </a:r>
            <a:r>
              <a:rPr lang="en-US" dirty="0" err="1" smtClean="0"/>
              <a:t>করে</a:t>
            </a:r>
            <a:r>
              <a:rPr lang="en-US" dirty="0" smtClean="0"/>
              <a:t> </a:t>
            </a:r>
          </a:p>
          <a:p>
            <a:pPr marL="45720" lvl="0" indent="0">
              <a:buNone/>
            </a:pPr>
            <a:endParaRPr lang="en-US" b="1" dirty="0"/>
          </a:p>
        </p:txBody>
      </p:sp>
      <p:sp>
        <p:nvSpPr>
          <p:cNvPr id="4" name="Rounded Rectangle 3"/>
          <p:cNvSpPr/>
          <p:nvPr/>
        </p:nvSpPr>
        <p:spPr>
          <a:xfrm>
            <a:off x="379412" y="152400"/>
            <a:ext cx="4343400" cy="6858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u="sng" dirty="0" err="1" smtClean="0"/>
              <a:t>শিয়ার</a:t>
            </a:r>
            <a:r>
              <a:rPr lang="en-US" sz="2000" b="1" u="sng" dirty="0" smtClean="0"/>
              <a:t> </a:t>
            </a:r>
            <a:r>
              <a:rPr lang="en-US" sz="2000" b="1" u="sng" dirty="0" err="1" smtClean="0"/>
              <a:t>ফোর্স</a:t>
            </a:r>
            <a:r>
              <a:rPr lang="en-US" sz="2000" b="1" u="sng" dirty="0" smtClean="0"/>
              <a:t> </a:t>
            </a:r>
            <a:r>
              <a:rPr lang="en-US" sz="2000" b="1" u="sng" dirty="0" err="1" smtClean="0"/>
              <a:t>ডায়াগ্রামের</a:t>
            </a:r>
            <a:r>
              <a:rPr lang="en-US" sz="2000" b="1" u="sng" dirty="0" smtClean="0"/>
              <a:t> </a:t>
            </a:r>
            <a:r>
              <a:rPr lang="en-US" sz="2000" b="1" u="sng" dirty="0" err="1" smtClean="0"/>
              <a:t>বৈশিষ্ট্যঃ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76970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612" y="1295400"/>
            <a:ext cx="8077200" cy="5410200"/>
          </a:xfrm>
        </p:spPr>
        <p:txBody>
          <a:bodyPr>
            <a:normAutofit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উ: </a:t>
            </a:r>
            <a:r>
              <a:rPr lang="en-US" dirty="0"/>
              <a:t>৩ </a:t>
            </a:r>
            <a:r>
              <a:rPr lang="en-US" dirty="0" err="1"/>
              <a:t>ধরনের</a:t>
            </a:r>
            <a:r>
              <a:rPr lang="en-US" dirty="0"/>
              <a:t> </a:t>
            </a:r>
            <a:r>
              <a:rPr lang="en-US" dirty="0" err="1"/>
              <a:t>লোড</a:t>
            </a:r>
            <a:r>
              <a:rPr lang="en-US" dirty="0"/>
              <a:t> </a:t>
            </a:r>
            <a:r>
              <a:rPr lang="en-US" dirty="0" err="1"/>
              <a:t>কাজ</a:t>
            </a:r>
            <a:r>
              <a:rPr lang="en-US" dirty="0"/>
              <a:t> </a:t>
            </a:r>
            <a:r>
              <a:rPr lang="en-US" dirty="0" err="1"/>
              <a:t>করে।যথা</a:t>
            </a:r>
            <a:r>
              <a:rPr lang="en-US" dirty="0"/>
              <a:t>-</a:t>
            </a:r>
            <a:br>
              <a:rPr lang="en-US" dirty="0"/>
            </a:br>
            <a:r>
              <a:rPr lang="en-US" dirty="0" err="1"/>
              <a:t>i</a:t>
            </a:r>
            <a:r>
              <a:rPr lang="en-US" dirty="0"/>
              <a:t>)</a:t>
            </a:r>
            <a:r>
              <a:rPr lang="en-US" dirty="0" err="1"/>
              <a:t>কেন্দ্রিভূত</a:t>
            </a:r>
            <a:r>
              <a:rPr lang="en-US" dirty="0"/>
              <a:t> </a:t>
            </a:r>
            <a:r>
              <a:rPr lang="en-US" dirty="0" err="1"/>
              <a:t>লোড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ii)</a:t>
            </a:r>
            <a:r>
              <a:rPr lang="en-US" dirty="0" err="1"/>
              <a:t>সমভাবে</a:t>
            </a:r>
            <a:r>
              <a:rPr lang="en-US" dirty="0"/>
              <a:t> </a:t>
            </a:r>
            <a:r>
              <a:rPr lang="en-US" dirty="0" err="1"/>
              <a:t>বিস্তৃত</a:t>
            </a:r>
            <a:r>
              <a:rPr lang="en-US" dirty="0"/>
              <a:t> </a:t>
            </a:r>
            <a:r>
              <a:rPr lang="en-US" dirty="0" err="1"/>
              <a:t>লোড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iii)</a:t>
            </a:r>
            <a:r>
              <a:rPr lang="en-US" dirty="0" err="1"/>
              <a:t>অসমভাবে</a:t>
            </a:r>
            <a:r>
              <a:rPr lang="en-US" dirty="0"/>
              <a:t> </a:t>
            </a:r>
            <a:r>
              <a:rPr lang="en-US" dirty="0" err="1"/>
              <a:t>বিস্তৃত</a:t>
            </a:r>
            <a:r>
              <a:rPr lang="en-US" dirty="0"/>
              <a:t> </a:t>
            </a:r>
            <a:r>
              <a:rPr lang="en-US" dirty="0" err="1" smtClean="0"/>
              <a:t>লোড</a:t>
            </a:r>
            <a:endParaRPr lang="en-US" dirty="0"/>
          </a:p>
          <a:p>
            <a:r>
              <a:rPr lang="en-US" dirty="0" smtClean="0"/>
              <a:t>৩.বীমের </a:t>
            </a:r>
            <a:r>
              <a:rPr lang="en-US" dirty="0" err="1" smtClean="0"/>
              <a:t>উপর</a:t>
            </a:r>
            <a:r>
              <a:rPr lang="en-US" dirty="0" smtClean="0"/>
              <a:t> </a:t>
            </a:r>
            <a:r>
              <a:rPr lang="en-US" dirty="0" err="1" smtClean="0"/>
              <a:t>কী</a:t>
            </a:r>
            <a:r>
              <a:rPr lang="en-US" dirty="0" smtClean="0"/>
              <a:t> </a:t>
            </a:r>
            <a:r>
              <a:rPr lang="en-US" dirty="0" err="1" smtClean="0"/>
              <a:t>কী</a:t>
            </a:r>
            <a:r>
              <a:rPr lang="en-US" dirty="0" smtClean="0"/>
              <a:t> </a:t>
            </a:r>
            <a:r>
              <a:rPr lang="en-US" dirty="0" err="1" smtClean="0"/>
              <a:t>লোড</a:t>
            </a:r>
            <a:r>
              <a:rPr lang="en-US" dirty="0" smtClean="0"/>
              <a:t> </a:t>
            </a:r>
            <a:r>
              <a:rPr lang="en-US" dirty="0" err="1" smtClean="0"/>
              <a:t>ক্রিয়া</a:t>
            </a:r>
            <a:r>
              <a:rPr lang="en-US" dirty="0" smtClean="0"/>
              <a:t> </a:t>
            </a:r>
            <a:r>
              <a:rPr lang="en-US" dirty="0" err="1" smtClean="0"/>
              <a:t>করে</a:t>
            </a:r>
            <a:r>
              <a:rPr lang="en-US" dirty="0" smtClean="0"/>
              <a:t>?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উ: </a:t>
            </a:r>
            <a:r>
              <a:rPr lang="en-US" dirty="0" err="1"/>
              <a:t>বীমের</a:t>
            </a:r>
            <a:r>
              <a:rPr lang="en-US" dirty="0"/>
              <a:t> </a:t>
            </a:r>
            <a:r>
              <a:rPr lang="en-US" dirty="0" err="1"/>
              <a:t>উপর</a:t>
            </a:r>
            <a:r>
              <a:rPr lang="en-US" dirty="0"/>
              <a:t> ৩ </a:t>
            </a:r>
            <a:r>
              <a:rPr lang="en-US" dirty="0" err="1"/>
              <a:t>ধরনের</a:t>
            </a:r>
            <a:r>
              <a:rPr lang="en-US" dirty="0"/>
              <a:t> </a:t>
            </a:r>
            <a:r>
              <a:rPr lang="en-US" dirty="0" err="1"/>
              <a:t>লোড</a:t>
            </a:r>
            <a:r>
              <a:rPr lang="en-US" dirty="0"/>
              <a:t> </a:t>
            </a:r>
            <a:r>
              <a:rPr lang="en-US" dirty="0" err="1"/>
              <a:t>ক্রিয়া</a:t>
            </a:r>
            <a:r>
              <a:rPr lang="en-US" dirty="0"/>
              <a:t> </a:t>
            </a:r>
            <a:r>
              <a:rPr lang="en-US" dirty="0" err="1"/>
              <a:t>করে।যথা</a:t>
            </a:r>
            <a:r>
              <a:rPr lang="en-US" dirty="0"/>
              <a:t>-</a:t>
            </a:r>
            <a:br>
              <a:rPr lang="en-US" dirty="0"/>
            </a:br>
            <a:r>
              <a:rPr lang="en-US" dirty="0" err="1"/>
              <a:t>i</a:t>
            </a:r>
            <a:r>
              <a:rPr lang="en-US" dirty="0"/>
              <a:t>)</a:t>
            </a:r>
            <a:r>
              <a:rPr lang="en-US" dirty="0" err="1"/>
              <a:t>নিশ্চল</a:t>
            </a:r>
            <a:r>
              <a:rPr lang="en-US" dirty="0"/>
              <a:t> </a:t>
            </a:r>
            <a:r>
              <a:rPr lang="en-US" dirty="0" err="1"/>
              <a:t>ভর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ii)</a:t>
            </a:r>
            <a:r>
              <a:rPr lang="en-US" dirty="0" err="1"/>
              <a:t>সচল</a:t>
            </a:r>
            <a:r>
              <a:rPr lang="en-US" dirty="0"/>
              <a:t> </a:t>
            </a:r>
            <a:r>
              <a:rPr lang="en-US" dirty="0" err="1"/>
              <a:t>ভর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iii)</a:t>
            </a:r>
            <a:r>
              <a:rPr lang="en-US" dirty="0" err="1"/>
              <a:t>পারিপার্শ্বিক</a:t>
            </a:r>
            <a:r>
              <a:rPr lang="en-US" dirty="0"/>
              <a:t> </a:t>
            </a:r>
            <a:r>
              <a:rPr lang="en-US" dirty="0" err="1"/>
              <a:t>ভর</a:t>
            </a:r>
            <a:endParaRPr lang="en-US" dirty="0"/>
          </a:p>
          <a:p>
            <a:pPr lvl="0"/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150812" y="228600"/>
            <a:ext cx="5410200" cy="8382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বীমে</a:t>
            </a:r>
            <a:r>
              <a:rPr lang="en-US" dirty="0"/>
              <a:t> </a:t>
            </a:r>
            <a:r>
              <a:rPr lang="en-US" dirty="0" err="1"/>
              <a:t>কী</a:t>
            </a:r>
            <a:r>
              <a:rPr lang="en-US" dirty="0"/>
              <a:t> </a:t>
            </a:r>
            <a:r>
              <a:rPr lang="en-US" dirty="0" err="1"/>
              <a:t>কী</a:t>
            </a:r>
            <a:r>
              <a:rPr lang="en-US" dirty="0"/>
              <a:t> </a:t>
            </a:r>
            <a:r>
              <a:rPr lang="en-US" dirty="0" err="1"/>
              <a:t>ধরননের</a:t>
            </a:r>
            <a:r>
              <a:rPr lang="en-US" dirty="0"/>
              <a:t> </a:t>
            </a:r>
            <a:r>
              <a:rPr lang="en-US" dirty="0" err="1"/>
              <a:t>লোড</a:t>
            </a:r>
            <a:r>
              <a:rPr lang="en-US" dirty="0"/>
              <a:t> </a:t>
            </a:r>
            <a:r>
              <a:rPr lang="en-US" dirty="0" err="1"/>
              <a:t>কাজ</a:t>
            </a:r>
            <a:r>
              <a:rPr lang="en-US" dirty="0"/>
              <a:t> </a:t>
            </a:r>
            <a:r>
              <a:rPr lang="en-US" dirty="0" err="1"/>
              <a:t>করে</a:t>
            </a:r>
            <a:r>
              <a:rPr lang="en-US" dirty="0"/>
              <a:t>?</a:t>
            </a:r>
            <a:endParaRPr lang="en-US" b="1" u="sng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701" y="3733800"/>
            <a:ext cx="4661511" cy="245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361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2" y="304800"/>
            <a:ext cx="4788008" cy="5810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930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12" y="228600"/>
            <a:ext cx="3694176" cy="4572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1412" y="990600"/>
            <a:ext cx="4343400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897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1Subtle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1Subtle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69</TotalTime>
  <Words>409</Words>
  <Application>Microsoft Office PowerPoint</Application>
  <PresentationFormat>Custom</PresentationFormat>
  <Paragraphs>47</Paragraphs>
  <Slides>11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Gill Sans Ultra Bold Condensed</vt:lpstr>
      <vt:lpstr>Trebuchet MS</vt:lpstr>
      <vt:lpstr>Vrinda</vt:lpstr>
      <vt:lpstr>Wingdings 3</vt:lpstr>
      <vt:lpstr>Facet</vt:lpstr>
      <vt:lpstr> শিয়ার ফোর্স ও বেন্ডিং মোমেন্ট</vt:lpstr>
      <vt:lpstr>PowerPoint Presentation</vt:lpstr>
      <vt:lpstr>বীম কি ?</vt:lpstr>
      <vt:lpstr>বীমের বর্ণনাঃ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জি আই এস পরিচিতি</dc:title>
  <dc:creator>MD ARIFUL ISLAM ABEG</dc:creator>
  <cp:lastModifiedBy>Md Anowar Hossain</cp:lastModifiedBy>
  <cp:revision>9</cp:revision>
  <dcterms:created xsi:type="dcterms:W3CDTF">2023-11-06T03:56:28Z</dcterms:created>
  <dcterms:modified xsi:type="dcterms:W3CDTF">2023-11-08T10:03:41Z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74067400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