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4" r:id="rId32"/>
    <p:sldId id="286" r:id="rId33"/>
    <p:sldId id="287" r:id="rId34"/>
    <p:sldId id="288" r:id="rId35"/>
    <p:sldId id="289" r:id="rId36"/>
    <p:sldId id="290" r:id="rId37"/>
    <p:sldId id="293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8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9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3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1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1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4865-3CB9-4D6D-B1BE-ABDBA967BC9A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47C2-FBE4-4A79-9BE9-61504DF3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763000" cy="15240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B050"/>
                </a:solidFill>
                <a:latin typeface="Italic" pitchFamily="2" charset="0"/>
                <a:cs typeface="Arial" charset="0"/>
              </a:rPr>
              <a:t>Bangladesh Survey Institute,</a:t>
            </a:r>
          </a:p>
          <a:p>
            <a:pPr lvl="0"/>
            <a:r>
              <a:rPr lang="en-US" dirty="0" err="1" smtClean="0">
                <a:solidFill>
                  <a:srgbClr val="00B050"/>
                </a:solidFill>
                <a:latin typeface="Italic" pitchFamily="2" charset="0"/>
                <a:cs typeface="Arial" charset="0"/>
              </a:rPr>
              <a:t>Cumilla</a:t>
            </a:r>
            <a:endParaRPr lang="en-US" dirty="0" smtClean="0">
              <a:solidFill>
                <a:srgbClr val="00B050"/>
              </a:solidFill>
              <a:latin typeface="Italic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7010400" cy="8382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7.(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</a:t>
                </a:r>
                <a14:m>
                  <m:oMath xmlns:m="http://schemas.openxmlformats.org/officeDocument/2006/math">
                    <m:r>
                      <a:rPr lang="en-US" sz="3600" b="1" i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7010400" cy="838200"/>
              </a:xfrm>
              <a:blipFill rotWithShape="1">
                <a:blip r:embed="rId2" cstate="print"/>
                <a:stretch>
                  <a:fillRect l="-1391" t="-49635" b="-60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839200" cy="5791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𝑺𝒊𝒏𝒙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𝑪𝒐𝒔𝒙</m:t>
                        </m:r>
                      </m:den>
                    </m:f>
                  </m:oMath>
                </a14:m>
                <a:endParaRPr lang="en-US" b="1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𝑺𝒊𝒏𝒙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𝑪𝒐𝒔𝒙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𝒅𝒙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𝑺𝒊𝒏𝒙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𝐒𝐢𝐧𝐱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𝒅𝒙</m:t>
                                </m:r>
                              </m:den>
                            </m:f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𝐂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𝐨𝐬𝐱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𝑪𝒐𝒔𝒙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) 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+ </m:t>
                        </m:r>
                        <m:r>
                          <a:rPr lang="en-US" b="1" i="1">
                            <a:latin typeface="Cambria Math"/>
                          </a:rPr>
                          <m:t>𝐂𝐨𝐬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𝐒𝐢𝐧</m:t>
                            </m:r>
                            <m:r>
                              <a:rPr lang="en-US" b="1" i="1" baseline="3000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  <m:r>
                              <m:rPr>
                                <m:nor/>
                              </m:rPr>
                              <a:rPr lang="en-US" b="1" dirty="0"/>
                              <m:t> </m:t>
                            </m:r>
                          </m:e>
                        </m:box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𝐒𝐢𝐧𝐱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+ 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+ 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𝐂𝐨𝐬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𝐒𝐢𝐧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𝐒𝐢𝐧𝐱</m:t>
                        </m:r>
                        <m:r>
                          <a:rPr lang="en-US" b="1" i="0" smtClean="0">
                            <a:latin typeface="Cambria Math"/>
                          </a:rPr>
                          <m:t> + 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 baseline="3000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baseline="30000">
                        <a:latin typeface="Cambria Math"/>
                      </a:rPr>
                      <m:t>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 (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839200" cy="5791200"/>
              </a:xfrm>
              <a:blipFill rotWithShape="1">
                <a:blip r:embed="rId3" cstate="print"/>
                <a:stretch>
                  <a:fillRect l="-1586" t="-2421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8610600" cy="9144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7.(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8610600" cy="914400"/>
              </a:xfrm>
              <a:blipFill rotWithShape="1">
                <a:blip r:embed="rId2" cstate="print"/>
                <a:stretch>
                  <a:fillRect l="-1769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</m:den>
                    </m:f>
                  </m:oMath>
                </a14:m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dx</m:t>
                        </m:r>
                        <m:r>
                          <a:rPr lang="en-US" b="0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dx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Sinx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dx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Sinx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Sinx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dx</m:t>
                                </m:r>
                              </m:den>
                            </m:f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)</m:t>
                            </m:r>
                          </m:e>
                        </m:box>
                      </m:num>
                      <m:den>
                        <m:r>
                          <a:rPr lang="en-US"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>
                            <a:latin typeface="Cambria Math"/>
                          </a:rPr>
                          <m:t>)2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Cosx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−(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) (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)</m:t>
                            </m:r>
                          </m:e>
                        </m:box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Cosx</m:t>
                        </m:r>
                        <m:r>
                          <a:rPr lang="en-US" b="0" i="0" smtClean="0">
                            <a:latin typeface="Cambria Math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 </m:t>
                            </m:r>
                          </m:e>
                        </m:box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Cosx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Sinx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a:rPr lang="en-US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334000"/>
              </a:xfrm>
              <a:blipFill rotWithShape="1">
                <a:blip r:embed="rId3" cstate="print"/>
                <a:stretch>
                  <a:fillRect l="-1586" t="-262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276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Same : 7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22437"/>
                <a:ext cx="2514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(ii).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(iii).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𝐚𝟐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𝐚𝟐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 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22437"/>
                <a:ext cx="2514600" cy="4525963"/>
              </a:xfrm>
              <a:blipFill rotWithShape="1">
                <a:blip r:embed="rId2" cstate="print"/>
                <a:stretch>
                  <a:fillRect l="-6053" r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1829" y="470820"/>
                <a:ext cx="3276600" cy="59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 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3200" b="1" i="0" baseline="-25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(iv).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𝐥𝐨𝐠𝐱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(v).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8.(i).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𝐧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𝐂𝐨𝐭𝐱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(ii).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𝐞</m:t>
                        </m:r>
                        <m:r>
                          <a:rPr lang="en-US" sz="3200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3200" b="1" i="0" baseline="-25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𝐨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𝟑𝐞</m:t>
                        </m:r>
                        <m:r>
                          <a:rPr lang="en-US" sz="3200" b="1" i="0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(iv).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29" y="470820"/>
                <a:ext cx="3276600" cy="59638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647" b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733800" y="1295400"/>
            <a:ext cx="0" cy="4648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4638"/>
                <a:ext cx="56388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1.(iii).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e>
                    </m:rad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4638"/>
                <a:ext cx="56388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rad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 dirty="0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( 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0" dirty="0"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dirty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0"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</m:e>
                    </m:box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dirty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0" dirty="0"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dirty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5410200"/>
              </a:xfrm>
              <a:blipFill rotWithShape="0">
                <a:blip r:embed="rId3" cstate="print"/>
                <a:stretch>
                  <a:fillRect l="-1754" t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4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 Sin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logSecx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839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 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Sin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logSecx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dx</m:t>
                        </m:r>
                        <m:r>
                          <a:rPr lang="en-US" b="0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Sin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 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2Sin(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Sin(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2Sin(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Cos 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logSecx )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Sin2(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Secx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Secx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Sin2(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Secx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Secx tanx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Sin2(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839200" cy="5410200"/>
              </a:xfrm>
              <a:blipFill rotWithShape="1">
                <a:blip r:embed="rId2" cstate="print"/>
                <a:stretch>
                  <a:fillRect l="-1586" t="-2029" b="-2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0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12.(ii). Cos(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)+log(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33400"/>
                <a:ext cx="8915400" cy="6248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{ Cos(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+ 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{ Cos(logx) + 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Cos(logx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log(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-  Sin(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logx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𝐭𝐚𝐧𝐱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Sin(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𝒕𝒂𝒏𝒙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Sec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𝐒𝐢𝐧𝐱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𝐂𝐨𝐬</m:t>
                        </m:r>
                        <m:r>
                          <a:rPr lang="en-US" b="1" i="0" baseline="3000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Sin(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𝐂𝐨𝐬𝐱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𝑺𝒊𝒏𝒙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𝑪𝒐𝒔𝒙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𝐒𝐢𝐧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Sin(logx) + 2Cosec2x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33400"/>
                <a:ext cx="8915400" cy="6248400"/>
              </a:xfrm>
              <a:blipFill rotWithShape="1">
                <a:blip r:embed="rId2" cstate="print"/>
                <a:stretch>
                  <a:fillRect l="-889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5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943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13.(iii).Sin(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logCotx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763000" cy="5943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Sin(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logCotx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Sin(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logCotx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 Cos(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logCotx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logCotx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 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</a:rPr>
                              <m:t>𝐂𝐨𝐭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0" smtClean="0">
                        <a:latin typeface="Cambria Math"/>
                      </a:rPr>
                      <m:t>𝐂𝐨𝐭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logCotx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( 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)</m:t>
                        </m:r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𝐂𝐨</m:t>
                        </m:r>
                        <m:r>
                          <a:rPr lang="en-US" b="1" i="0" smtClean="0">
                            <a:latin typeface="Cambria Math"/>
                          </a:rPr>
                          <m:t>𝐬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𝐒𝐢𝐧</m:t>
                        </m:r>
                        <m:r>
                          <a:rPr lang="en-US" b="1" i="0" baseline="3000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𝐒𝐢𝐧𝐱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=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𝑺𝒊𝒏𝒙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𝐒𝐢𝐧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logCotx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Cosec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 )   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763000" cy="5943600"/>
              </a:xfrm>
              <a:blipFill rotWithShape="1">
                <a:blip r:embed="rId2" cstate="print"/>
                <a:stretch>
                  <a:fillRect l="-1252" t="-1949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3810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14.(ii).e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logsecx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logsecx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 )         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xy =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y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 +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𝐒𝐞𝐜𝐱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𝐒𝐞𝐜𝐱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secx tanx +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5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+ 5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638800"/>
              </a:xfrm>
              <a:blipFill rotWithShape="0">
                <a:blip r:embed="rId2"/>
                <a:stretch>
                  <a:fillRect l="-1724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572000" y="2362200"/>
            <a:ext cx="0" cy="685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17.(i)  (x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+1)tan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 (x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+1) tan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x-x</a:t>
                </a:r>
                <a:endParaRPr lang="en-US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>
                            <a:latin typeface="Cambria Math"/>
                          </a:rPr>
                          <m:t>dx</m:t>
                        </m:r>
                        <m:r>
                          <a:rPr lang="en-US" b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 (x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+1)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– x }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+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a:rPr lang="en-US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  - 1 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( x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+1 )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en-US" b="0" i="0" baseline="3000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+tan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( 2x ) - 1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1 +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 ( 2x )  - 1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2x tan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5181600"/>
              </a:xfrm>
              <a:blipFill rotWithShape="1">
                <a:blip r:embed="rId2" cstate="print"/>
                <a:stretch>
                  <a:fillRect l="-1586" t="-2118" b="-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4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18.(i). Sin(Cos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154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Sin(Cos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x)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Sin( Cos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 Cos ( Cos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Cos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x 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𝐱𝟐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𝐱𝟐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15400" cy="5029200"/>
              </a:xfrm>
              <a:blipFill rotWithShape="1">
                <a:blip r:embed="rId2" cstate="print"/>
                <a:stretch>
                  <a:fillRect l="-17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4572000"/>
                <a:ext cx="3733800" cy="7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(Cos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8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𝐱𝟐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72000"/>
                <a:ext cx="3733800" cy="7243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431" r="-654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257800" y="4648200"/>
            <a:ext cx="0" cy="609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Presentation on 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mathematics-2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Subject code: 2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Presented by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Ajit</a:t>
            </a: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Kumar </a:t>
            </a:r>
            <a:r>
              <a:rPr lang="en-US" sz="4000" b="1" dirty="0" err="1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Debnath</a:t>
            </a:r>
            <a:endParaRPr lang="en-US" dirty="0" smtClean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B.Sc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Hons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M.Sc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in Mathematics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Chief Instructor (Non-Tech)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Bangladesh Survey Institute, Cumilla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0" y="76200"/>
                <a:ext cx="3810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19.(i).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4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𝐒𝐢𝐧𝟐𝐱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0" y="76200"/>
                <a:ext cx="38100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𝐒𝐢𝐧𝟐𝐱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𝐒𝐢𝐧𝟐𝐱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𝐂𝐨𝐬𝟐𝐱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𝐒𝐢𝐧𝐱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𝐒𝐢𝐧𝐱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e>
                            </m:rad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𝐒𝐢𝐧𝐱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𝐂𝐨𝐬𝐱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(1)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0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  <a:blipFill rotWithShape="1">
                <a:blip r:embed="rId3" cstate="print"/>
                <a:stretch>
                  <a:fillRect l="-1586" t="-1974" b="-1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9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76200"/>
                <a:ext cx="5943600" cy="9144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1.(ii)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𝑪𝒐𝒔𝒙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𝑪𝒐𝒔𝒙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76200"/>
                <a:ext cx="5943600" cy="9144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153400" cy="5867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𝑪𝒐𝒔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𝑪𝒐𝒔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𝟐𝐂𝐨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𝐬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𝟐𝐒𝐢𝐧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b="1" i="0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box>
                                  <m:box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b="1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𝐂𝐨𝐭</m:t>
                            </m:r>
                            <m:r>
                              <a:rPr lang="en-US" b="1" i="0" baseline="3000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0" baseline="3000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box>
                              <m:box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𝐱</m:t>
                                    </m:r>
                                  </m:num>
                                  <m:den>
                                    <m:r>
                                      <a:rPr lang="en-US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rad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brk m:alnAt="63"/>
                      </m:rP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𝐂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𝐨𝐭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- Cosec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- Cosec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153400" cy="5867400"/>
              </a:xfrm>
              <a:blipFill rotWithShape="1">
                <a:blip r:embed="rId3" cstate="print"/>
                <a:stretch>
                  <a:fillRect l="-1121" t="-1767" b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9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2238"/>
                <a:ext cx="4343400" cy="868362"/>
              </a:xfrm>
            </p:spPr>
            <p:txBody>
              <a:bodyPr>
                <a:no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20.(i).log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num>
                              <m:den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6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2238"/>
                <a:ext cx="4343400" cy="868362"/>
              </a:xfrm>
              <a:blipFill rotWithShape="1">
                <a:blip r:embed="rId2" cstate="print"/>
                <a:stretch>
                  <a:fillRect t="-3497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3657600" cy="5943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en-US" sz="2800" b="1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</a:rPr>
                      <m:t>𝐥𝐨𝐠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𝐒𝐢𝐧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baseline="3000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sz="2800" b="1" i="0" baseline="3000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800" b="1" i="0" baseline="30000" smtClean="0"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𝐱</m:t>
                                        </m:r>
                                      </m:num>
                                      <m:den>
                                        <m:r>
                                          <a:rPr lang="en-US" sz="2800" b="1" i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 i="0">
                        <a:latin typeface="Cambria Math"/>
                      </a:rPr>
                      <m:t>𝐥𝐨𝐠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3657600" cy="5943600"/>
              </a:xfrm>
              <a:blipFill rotWithShape="1">
                <a:blip r:embed="rId3" cstate="print"/>
                <a:stretch>
                  <a:fillRect l="-3833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0" y="2134927"/>
                <a:ext cx="3810000" cy="418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tan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Cot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800" b="1" i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0">
                        <a:latin typeface="Cambria Math"/>
                        <a:cs typeface="Times New Roman" pitchFamily="18" charset="0"/>
                      </a:rPr>
                      <m:t>𝐒𝐞𝐜𝟐</m:t>
                    </m:r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</a:rPr>
                          <m:t>𝐝𝐱</m:t>
                        </m:r>
                        <m:r>
                          <a:rPr lang="en-US" sz="2800" b="1" i="0">
                            <a:latin typeface="Cambria Math"/>
                          </a:rPr>
                          <m:t> </m:t>
                        </m:r>
                      </m:den>
                    </m:f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r>
                          <a:rPr lang="en-US" sz="28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.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𝟐𝐒𝐢𝐧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sz="2800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</m:num>
                              <m:den>
                                <m:r>
                                  <a:rPr lang="en-US" sz="2800" b="1" i="0"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latin typeface="Cambria Math"/>
                            <a:cs typeface="Times New Roman" pitchFamily="18" charset="0"/>
                          </a:rPr>
                          <m:t>𝐒𝐢𝐧𝐱</m:t>
                        </m:r>
                      </m:den>
                    </m:f>
                    <m:r>
                      <a:rPr lang="en-US" sz="2800" b="1" i="0">
                        <a:latin typeface="Cambria Math"/>
                        <a:cs typeface="Times New Roman" pitchFamily="18" charset="0"/>
                      </a:rPr>
                      <m:t>     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Cosecx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134927"/>
                <a:ext cx="3810000" cy="41896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00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343400" y="2134927"/>
            <a:ext cx="0" cy="41896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28600"/>
                <a:ext cx="4419600" cy="792162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20.(ii).log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28600"/>
                <a:ext cx="4419600" cy="792162"/>
              </a:xfrm>
              <a:blipFill rotWithShape="1">
                <a:blip r:embed="rId2" cstate="print"/>
                <a:stretch>
                  <a:fillRect t="-12403" b="-24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763000" cy="5867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36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-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)(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en-US" b="1" i="0" baseline="3000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763000" cy="5867400"/>
              </a:xfrm>
              <a:blipFill rotWithShape="1">
                <a:blip r:embed="rId3" cstate="print"/>
                <a:stretch>
                  <a:fillRect l="-1669" t="-2495" b="-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1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4638"/>
                <a:ext cx="5562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20.(iv).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sz="3600" b="1" baseline="3000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𝐞𝐱</m:t>
                            </m:r>
                          </m:den>
                        </m:f>
                      </m:e>
                    </m:box>
                  </m:oMath>
                </a14:m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4638"/>
                <a:ext cx="5562600" cy="868362"/>
              </a:xfrm>
              <a:blipFill rotWithShape="1">
                <a:blip r:embed="rId2" cstate="print"/>
                <a:stretch>
                  <a:fillRect t="-139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7630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33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 log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𝒆𝒙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  <m:r>
                              <a:rPr lang="en-US" b="1" i="0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𝐞𝐱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- 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}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log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1" baseline="3000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</m:t>
                    </m:r>
                  </m:oMath>
                </a14:m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𝐞</m:t>
                    </m:r>
                    <m:r>
                      <a:rPr lang="en-US" b="1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𝐱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𝐞𝐱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763000" cy="5791200"/>
              </a:xfrm>
              <a:blipFill rotWithShape="1">
                <a:blip r:embed="rId3" cstate="print"/>
                <a:stretch>
                  <a:fillRect l="-1391" t="-2105" b="-7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7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20.(v).log(Sin2x)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5344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  <a:endParaRPr lang="en-US" sz="28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log( Sin2x )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𝐝𝐱</m:t>
                        </m:r>
                        <m:r>
                          <a:rPr lang="en-US" sz="28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sz="28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log( Sin2x )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cs typeface="Times New Roman" pitchFamily="18" charset="0"/>
                          </a:rPr>
                          <m:t>𝐒𝐢𝐧𝟐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𝐝𝐱</m:t>
                        </m:r>
                        <m:r>
                          <a:rPr lang="en-US" sz="2800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𝐒𝐢𝐧𝟐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x )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𝑺𝒊𝒏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𝐂𝐨𝐬</m:t>
                    </m:r>
                    <m:r>
                      <a:rPr lang="en-US" sz="2800" b="1" i="1"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𝐝𝐱</m:t>
                        </m:r>
                        <m:r>
                          <a:rPr lang="en-US" sz="2800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2x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= Cot2x.2 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         = 2Cot2x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534400" cy="4876800"/>
              </a:xfrm>
              <a:blipFill rotWithShape="1">
                <a:blip r:embed="rId2" cstate="print"/>
                <a:stretch>
                  <a:fillRect l="-150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2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0"/>
                <a:ext cx="6019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21.(i).log(x-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3200" b="1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0"/>
                <a:ext cx="6019800" cy="685800"/>
              </a:xfrm>
              <a:blipFill rotWithShape="1">
                <a:blip r:embed="rId2" cstate="print"/>
                <a:stretch>
                  <a:fillRect t="-885" b="-23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800"/>
                <a:ext cx="8686800" cy="6096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:endParaRPr lang="en-US" sz="40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3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 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log(x-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log(x-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34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(x-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baseline="3000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b="1" dirty="0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</a:rPr>
                          <m:t>𝐝𝐱</m:t>
                        </m:r>
                        <m:r>
                          <a:rPr lang="en-US" sz="3400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sz="3400" b="1" i="0" baseline="3000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) } 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400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b="1" dirty="0">
                        <a:latin typeface="Cambria Math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1-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400" b="1" i="0"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)} 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(1-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400" b="1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en-US" sz="3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00" b="1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400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sz="3400" b="1" i="0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400" b="1" i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4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3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686800" cy="6096000"/>
              </a:xfrm>
              <a:blipFill rotWithShape="0">
                <a:blip r:embed="rId3" cstate="print"/>
                <a:stretch>
                  <a:fillRect l="-1193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4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5562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21.(ii).log(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Secx+tanx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7467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  <a:endParaRPr lang="en-US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</m:den>
                    </m:f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</m:den>
                    </m:f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Sec</m:t>
                    </m:r>
                    <m:r>
                      <m:rPr>
                        <m:nor/>
                      </m:rPr>
                      <a:rPr lang="en-US" b="1" i="0" baseline="3000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Secx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tanx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  <m:r>
                      <a:rPr lang="en-US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Secx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Secx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7467600" cy="5334000"/>
              </a:xfrm>
              <a:blipFill rotWithShape="1">
                <a:blip r:embed="rId2" cstate="print"/>
                <a:stretch>
                  <a:fillRect l="-1878" t="-2057" b="-2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5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6400" y="76200"/>
                <a:ext cx="5791200" cy="715962"/>
              </a:xfrm>
            </p:spPr>
            <p:txBody>
              <a:bodyPr>
                <a:no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23.(i).Cot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76200"/>
                <a:ext cx="5791200" cy="715962"/>
              </a:xfrm>
              <a:blipFill rotWithShape="1">
                <a:blip r:embed="rId2" cstate="print"/>
                <a:stretch>
                  <a:fillRect t="-18803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38200"/>
                <a:ext cx="70866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Cot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Cot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x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box>
                              <m:box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𝒕𝒂𝒏</m:t>
                                </m:r>
                                <m:r>
                                  <a:rPr lang="en-US" b="1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𝜽</m:t>
                                </m:r>
                              </m:e>
                            </m:box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box>
                              <m:box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𝒕𝒂𝒏</m:t>
                                </m:r>
                                <m:r>
                                  <a:rPr lang="en-US" b="1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𝜽</m:t>
                                </m:r>
                              </m:e>
                            </m:box>
                          </m:den>
                        </m:f>
                      </m:e>
                    </m:box>
                    <m:r>
                      <a:rPr lang="en-US" b="1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𝐭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an</a:t>
                </a:r>
                <a:r>
                  <a:rPr lang="en-US" b="1" baseline="30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(tan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 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 0 -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38200"/>
                <a:ext cx="7086600" cy="5943600"/>
              </a:xfrm>
              <a:blipFill rotWithShape="0">
                <a:blip r:embed="rId3"/>
                <a:stretch>
                  <a:fillRect l="-1720" t="-2154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191000" y="2514600"/>
            <a:ext cx="0" cy="1219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76200"/>
                <a:ext cx="39624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23.(ii).tan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3200" b="1" i="1" baseline="3000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76200"/>
                <a:ext cx="3962400" cy="868362"/>
              </a:xfrm>
              <a:blipFill rotWithShape="1">
                <a:blip r:embed="rId2" cstate="print"/>
                <a:stretch>
                  <a:fillRect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838200"/>
                <a:ext cx="71628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−(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       awi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2x = tan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  <m:r>
                              <a:rPr lang="en-US" sz="2800" b="1" i="1" baseline="3000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𝜽</m:t>
                            </m:r>
                          </m:den>
                        </m:f>
                      </m:e>
                    </m:box>
                    <m:r>
                      <a:rPr lang="en-US" sz="28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                    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𝜽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tan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2x 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𝒂𝒏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box>
                  </m:oMath>
                </a14:m>
                <a:endParaRPr lang="en-US" b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box>
                      <m:box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e>
                    </m:box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1" i="1">
                        <a:latin typeface="Cambria Math"/>
                        <a:cs typeface="Times New Roman" pitchFamily="18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tan</m:t>
                    </m:r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−1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2.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2 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838200"/>
                <a:ext cx="7162800" cy="5943600"/>
              </a:xfrm>
              <a:blipFill rotWithShape="0">
                <a:blip r:embed="rId3"/>
                <a:stretch>
                  <a:fillRect l="-1787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410200" y="2286000"/>
            <a:ext cx="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Chapter no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9248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6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AšÍixKiY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38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0"/>
                <a:ext cx="4343400" cy="762000"/>
              </a:xfrm>
            </p:spPr>
            <p:txBody>
              <a:bodyPr>
                <a:no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23.(vii).tan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0"/>
                <a:ext cx="4343400" cy="762000"/>
              </a:xfrm>
              <a:blipFill rotWithShape="1">
                <a:blip r:embed="rId2" cstate="print"/>
                <a:stretch>
                  <a:fillRect t="-3200" b="-1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762000"/>
                <a:ext cx="7467600" cy="5943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tan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x = Cos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𝟐𝐒𝐢𝐧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𝛉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𝐂𝐨𝐬</m:t>
                                </m:r>
                                <m:r>
                                  <a:rPr lang="en-US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box>
                                  <m:box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𝛉</m:t>
                                        </m:r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box>
                              </m:den>
                            </m:f>
                          </m:e>
                        </m:box>
                      </m:e>
                    </m:rad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Cos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 </a:t>
                </a:r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𝐂𝐨𝐬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𝛉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762000"/>
                <a:ext cx="7467600" cy="5943600"/>
              </a:xfrm>
              <a:blipFill rotWithShape="1">
                <a:blip r:embed="rId3" cstate="print"/>
                <a:stretch>
                  <a:fillRect l="-1714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191000" y="3200400"/>
            <a:ext cx="0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5867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𝜽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baseline="3000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5867400" cy="4525963"/>
              </a:xfrm>
              <a:blipFill rotWithShape="1">
                <a:blip r:embed="rId2" cstate="print"/>
                <a:stretch>
                  <a:fillRect l="-2596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2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26.(i).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tanx</a:t>
            </a:r>
            <a:endParaRPr lang="en-US" sz="36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[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=x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ylogx]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box>
                      <m:box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𝑺𝒊𝒏𝒙</m:t>
                            </m:r>
                          </m:den>
                        </m:f>
                      </m:e>
                    </m:box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  <m:box>
                      <m:box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𝑺𝒊𝒏𝒙</m:t>
                            </m:r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𝑪𝒐𝒔𝒙</m:t>
                            </m:r>
                          </m:den>
                        </m:f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box>
                    <m:box>
                      <m:box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𝑺𝒊𝒏𝒙</m:t>
                            </m:r>
                          </m:den>
                        </m:f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= (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baseline="30000" dirty="0"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Sec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x}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  <a:blipFill rotWithShape="1">
                <a:blip r:embed="rId2" cstate="print"/>
                <a:stretch>
                  <a:fillRect l="-1655" t="-1316" r="-552" b="-3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8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388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Same :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295400"/>
                <a:ext cx="53340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26. (ii).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(iii).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(iv).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(log)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(v).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(vi).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(vii).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(viii).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𝐂𝐨𝐬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(ix).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endParaRPr lang="en-US" b="1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(x).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baseline="30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295400"/>
                <a:ext cx="5334000" cy="5410200"/>
              </a:xfrm>
              <a:blipFill rotWithShape="1">
                <a:blip r:embed="rId2" cstate="print"/>
                <a:stretch>
                  <a:fillRect l="-2857" t="-1804" b="-6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4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2238"/>
            <a:ext cx="3810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26.(xi).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077200" cy="5791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𝐝𝐱</m:t>
                        </m:r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endParaRPr lang="en-US" b="1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xlogx</a:t>
                </a: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logx+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x}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  <m:r>
                      <m:rPr>
                        <m:nor/>
                      </m:rPr>
                      <a:rPr lang="en-US" b="1" i="0" dirty="0" smtClean="0">
                        <a:latin typeface="Times New Roman" pitchFamily="18" charset="0"/>
                      </a:rPr>
                      <m:t>.1</m:t>
                    </m:r>
                  </m:oMath>
                </a14:m>
                <a:r>
                  <a:rPr lang="en-US" b="1" dirty="0">
                    <a:latin typeface="Times New Roman" pitchFamily="18" charset="0"/>
                  </a:rPr>
                  <a:t>} </a:t>
                </a:r>
                <a:endParaRPr lang="en-US" b="1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</a:rPr>
                  <a:t>          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)</a:t>
                </a:r>
                <a:br>
                  <a:rPr lang="en-US" b="1" dirty="0" smtClean="0">
                    <a:latin typeface="Times New Roman" pitchFamily="18" charset="0"/>
                  </a:rPr>
                </a:br>
                <a:r>
                  <a:rPr lang="en-US" b="1" dirty="0" smtClean="0">
                    <a:latin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.x</a:t>
                </a:r>
                <a:r>
                  <a:rPr lang="en-US" b="1" baseline="300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Times New Roman" pitchFamily="18" charset="0"/>
                      </a:rPr>
                      <m:t>logx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</a:rPr>
                          <m:t>𝐥𝐨𝐠𝐱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077200" cy="5791200"/>
              </a:xfrm>
              <a:blipFill rotWithShape="1">
                <a:blip r:embed="rId2" cstate="print"/>
                <a:stretch>
                  <a:fillRect l="-1887" t="-2526" b="-29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76200"/>
                <a:ext cx="7391400" cy="7159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27.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hw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`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b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sz="3200" b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n‡j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†`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LvI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/>
                    <a:cs typeface="SutonnyMJ" pitchFamily="2" charset="0"/>
                  </a:rPr>
                  <a:t>†h,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y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76200"/>
                <a:ext cx="7391400" cy="715962"/>
              </a:xfrm>
              <a:blipFill rotWithShape="0">
                <a:blip r:embed="rId2" cstate="print"/>
                <a:stretch>
                  <a:fillRect l="-181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762000"/>
                <a:ext cx="5334000" cy="5943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y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(-x)}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 (e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- 4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]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.4e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-1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(Showed)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762000"/>
                <a:ext cx="5334000" cy="5943600"/>
              </a:xfrm>
              <a:blipFill rotWithShape="0">
                <a:blip r:embed="rId3" cstate="print"/>
                <a:stretch>
                  <a:fillRect l="-2400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982076" y="2224881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12257" y="278475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22684" y="3215481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22684" y="3915719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03960" y="4511842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97280" y="5082138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22684" y="5674093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/>
            </a:endParaRPr>
          </a:p>
        </p:txBody>
      </p:sp>
    </p:spTree>
    <p:extLst>
      <p:ext uri="{BB962C8B-B14F-4D97-AF65-F5344CB8AC3E}">
        <p14:creationId xmlns:p14="http://schemas.microsoft.com/office/powerpoint/2010/main" val="26119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76200"/>
                <a:ext cx="7467600" cy="86836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31.(ii).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†`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LvI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†h,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y(1-y)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76200"/>
                <a:ext cx="7467600" cy="868362"/>
              </a:xfrm>
              <a:blipFill rotWithShape="1">
                <a:blip r:embed="rId2" cstate="print"/>
                <a:stretch>
                  <a:fillRect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990600"/>
                <a:ext cx="5486400" cy="5791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t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†`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y(x+4) = x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y(x+4)=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(x+4)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=1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y (1+0)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y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=1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1- y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𝐲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+4)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y(1- y)    [y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¸b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x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y(1-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y)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(Showed)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990600"/>
                <a:ext cx="5486400" cy="5791200"/>
              </a:xfrm>
              <a:blipFill rotWithShape="1">
                <a:blip r:embed="rId3" cstate="print"/>
                <a:stretch>
                  <a:fillRect l="-2333" t="-2105" r="-2778" b="-6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905000" y="2438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55295" y="2895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05000" y="3505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05000" y="4038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05000" y="4648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5181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05000" y="5715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2(ii)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8(iii),9(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i,ii,iii,iv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1, 2, 3, 9, 11, 12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6(ii), 7(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ii,iii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12(i),17(iv),19(i), 20(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i,ii,iv,v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23(iii), 26(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I,viii,ix,x,xi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),27,31(ii)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8305800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4278" y="1057870"/>
            <a:ext cx="20810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6587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76200"/>
            <a:ext cx="2895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685800"/>
                <a:ext cx="5105400" cy="6096000"/>
              </a:xfrm>
            </p:spPr>
            <p:txBody>
              <a:bodyPr>
                <a:normAutofit fontScale="25000" lnSpcReduction="20000"/>
              </a:bodyPr>
              <a:lstStyle/>
              <a:p>
                <a:pPr algn="l"/>
                <a:r>
                  <a:rPr lang="en-US" sz="11200" b="1" dirty="0" smtClean="0">
                    <a:solidFill>
                      <a:srgbClr val="FF0000"/>
                    </a:solidFill>
                  </a:rPr>
                  <a:t>   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𝐝𝐮</m:t>
                        </m:r>
                      </m:den>
                    </m:f>
                    <m:r>
                      <a:rPr lang="en-US" sz="11200" b="1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𝐝𝐮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𝐝𝐯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𝐝𝐯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𝐝𝐳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112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:r>
                  <a:rPr lang="en-US" sz="112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112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𝐝𝐮</m:t>
                        </m:r>
                      </m:den>
                    </m:f>
                    <m:r>
                      <a:rPr lang="en-US" sz="11200" b="1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𝐝𝐮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𝐝𝐯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𝐝𝐯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𝐝𝐳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algn="l"/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(Cosec</a:t>
                </a:r>
                <a:r>
                  <a:rPr lang="en-US" sz="112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2x) = 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algn="l"/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 Cosec</a:t>
                </a:r>
                <a:r>
                  <a:rPr lang="en-US" sz="11200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2x )  </a:t>
                </a: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1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𝟐𝐱</m:t>
                                    </m:r>
                                  </m:e>
                                </m:d>
                                <m:r>
                                  <a:rPr lang="en-US" sz="112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112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112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( 2x )  </a:t>
                </a: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1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112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 </a:t>
                </a:r>
              </a:p>
              <a:p>
                <a:pPr algn="l"/>
                <a:r>
                  <a:rPr lang="en-US" sz="1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1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1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1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112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12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</a:t>
                </a:r>
              </a:p>
              <a:p>
                <a:pPr algn="l"/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685800"/>
                <a:ext cx="5105400" cy="6096000"/>
              </a:xfrm>
              <a:blipFill rotWithShape="1">
                <a:blip r:embed="rId2" cstate="print"/>
                <a:stretch>
                  <a:fillRect l="-2387" t="-900" r="-11933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0200" y="4747825"/>
                <a:ext cx="3657600" cy="100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Cosec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x)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sz="2400" b="1" i="0" baseline="3000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747825"/>
                <a:ext cx="3657600" cy="1003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667" t="-4878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410200" y="4747825"/>
            <a:ext cx="0" cy="100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229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229600" cy="792162"/>
              </a:xfrm>
              <a:blipFill rotWithShape="1">
                <a:blip r:embed="rId2" cstate="print"/>
                <a:stretch>
                  <a:fillRect l="-1556" t="-60769" b="-7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67818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  <m:box>
                          <m:box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𝐮</m:t>
                                </m:r>
                              </m:e>
                            </m:d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𝐮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𝐯</m:t>
                            </m:r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9.(i)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 Sec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) =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 Sec</a:t>
                </a:r>
                <a:r>
                  <a:rPr lang="en-US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)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3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  <m:r>
                                  <a:rPr lang="en-US" sz="38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38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8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sz="38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       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6781800" cy="5562600"/>
              </a:xfrm>
              <a:blipFill rotWithShape="1">
                <a:blip r:embed="rId3" cstate="print"/>
                <a:stretch>
                  <a:fillRect l="-2066" t="-1974" b="-1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0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76200"/>
                <a:ext cx="6324600" cy="7921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7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9.(ii).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7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7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(Sec</a:t>
                </a:r>
                <a:r>
                  <a:rPr lang="en-US" sz="27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7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2x) = </a:t>
                </a:r>
                <a:r>
                  <a:rPr lang="en-US" sz="27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76200"/>
                <a:ext cx="6324600" cy="792162"/>
              </a:xfrm>
              <a:blipFill rotWithShape="1">
                <a:blip r:embed="rId2" cstate="print"/>
                <a:stretch>
                  <a:fillRect l="-2122" t="-110853" b="-124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5638800" cy="5867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ec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2x) 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𝟐𝐱</m:t>
                                    </m:r>
                                  </m:e>
                                </m:d>
                                <m:r>
                                  <a:rPr lang="en-US" sz="24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(2x) 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24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𝟒𝐱</m:t>
                                </m:r>
                                <m:r>
                                  <a:rPr lang="en-US" sz="2400" b="1" i="0" baseline="300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11.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= 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=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endParaRPr lang="en-US" sz="2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24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5638800" cy="5867400"/>
              </a:xfrm>
              <a:blipFill rotWithShape="1">
                <a:blip r:embed="rId3" cstate="print"/>
                <a:stretch>
                  <a:fillRect l="-1730" t="-832" b="-37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2200" y="4648200"/>
                <a:ext cx="2590800" cy="2094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𝐒𝐢𝐧𝐱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endParaRPr lang="en-US" sz="20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</m:e>
                        </m:rad>
                      </m:den>
                    </m:f>
                  </m:oMath>
                </a14:m>
                <a:endParaRPr lang="en-US" sz="28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648200"/>
                <a:ext cx="2590800" cy="209416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941" t="-2332" b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486400" y="4800600"/>
            <a:ext cx="0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655638"/>
                <a:ext cx="7848600" cy="868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 i="0" baseline="3000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655638"/>
                <a:ext cx="7848600" cy="868362"/>
              </a:xfrm>
              <a:blipFill rotWithShape="1">
                <a:blip r:embed="rId2" cstate="print"/>
                <a:stretch>
                  <a:fillRect t="-103521" b="-1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05000"/>
                <a:ext cx="60960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  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.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  <m:r>
                      <a:rPr lang="en-US" b="1" i="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𝐱</m:t>
                    </m:r>
                    <m:r>
                      <a:rPr lang="en-US" b="1" i="0" baseline="3000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𝟓𝐱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( 2x-5 )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05000"/>
                <a:ext cx="6096000" cy="3581400"/>
              </a:xfrm>
              <a:blipFill rotWithShape="1">
                <a:blip r:embed="rId3" cstate="print"/>
                <a:stretch>
                  <a:fillRect l="-2500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05600" y="1905000"/>
                <a:ext cx="2438400" cy="2827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e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e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</a:p>
              <a:p>
                <a:endParaRPr lang="en-US" sz="36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nx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n-1 </a:t>
                </a:r>
                <a:endParaRPr lang="en-US" sz="36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05000"/>
                <a:ext cx="2438400" cy="282731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500" t="-2160" b="-6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943600" y="2057400"/>
            <a:ext cx="0" cy="2514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37338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533400"/>
                <a:ext cx="4191000" cy="6324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</a:rPr>
                  <a:t>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𝐝𝐲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𝐝𝐮</m:t>
                        </m:r>
                      </m:den>
                    </m:f>
                    <m:r>
                      <a:rPr lang="en-US" sz="9600" b="1" i="0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𝐝𝐮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𝐝𝐯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𝐝𝐯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𝐝𝐳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𝐝𝐳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 Cosec</a:t>
                </a:r>
                <a:r>
                  <a:rPr lang="en-US" sz="96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 ) 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96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sz="96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9600" b="1" i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9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9.(i)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 Sec</a:t>
                </a:r>
                <a:r>
                  <a:rPr lang="en-US" sz="96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) 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  </a:t>
                </a: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9.(ii)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 Sec</a:t>
                </a:r>
                <a:r>
                  <a:rPr lang="en-US" sz="96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2x ) 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96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9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9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 </a:t>
                </a:r>
              </a:p>
              <a:p>
                <a:pPr marL="0" indent="0">
                  <a:buNone/>
                </a:pPr>
                <a:endParaRPr lang="en-US" sz="9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96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9600" b="1" i="0" baseline="3000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𝟓𝐱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96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9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 =  </a:t>
                </a:r>
                <a: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9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9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96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533400"/>
                <a:ext cx="4191000" cy="6324600"/>
              </a:xfrm>
              <a:blipFill rotWithShape="1">
                <a:blip r:embed="rId2" cstate="print"/>
                <a:stretch>
                  <a:fillRect l="-2329" t="-96" b="-13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2819400" cy="533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534400" cy="6324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‡K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cwieZ©bkxja‡iwb¯œwjwLZdvskb¸wjiAšÍiKmnMwbY©q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6.(ii).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</a:t>
                </a:r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y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𝐒𝐢𝐧𝐱</m:t>
                        </m:r>
                        <m:r>
                          <a:rPr lang="en-US" sz="2000" b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𝑪𝒐𝒔𝒙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𝐒𝐢𝐧𝐱</m:t>
                        </m:r>
                        <m:r>
                          <a:rPr lang="en-US" sz="2000" b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𝑪𝒐𝒔𝒙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   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𝐝</m:t>
                        </m:r>
                        <m:r>
                          <m:rPr>
                            <m:nor/>
                          </m:rPr>
                          <a:rPr lang="en-US" sz="2000" b="1" dirty="0">
                            <a:latin typeface="Times New Roman" pitchFamily="18" charset="0"/>
                            <a:cs typeface="Times New Roman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𝐝𝐱</m:t>
                        </m:r>
                        <m:r>
                          <a:rPr lang="en-US" sz="2000" b="1"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)                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𝐮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𝐮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𝐯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sz="2000" b="1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𝐝𝐱</m:t>
                                </m:r>
                              </m:den>
                            </m:f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e>
                            </m:d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𝐒𝐢𝐧𝟐𝐱</m:t>
                        </m:r>
                        <m:r>
                          <m:rPr>
                            <m:nor/>
                          </m:rPr>
                          <a:rPr lang="en-US" sz="20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𝐒𝐢𝐧𝐱𝐂𝐨𝐬𝐱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𝐂𝐨𝐬𝟐𝐱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𝐒𝐢𝐧𝟐𝐱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𝟐𝐒𝐢𝐧𝐱𝐂𝐨𝐬𝐱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𝐒𝐢𝐧𝟐𝐱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𝟐𝐒𝐢𝐧𝐱𝐂𝐨𝐬𝐱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𝟐𝐒𝐢𝐧𝐱𝐂𝐨𝐬𝐱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box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0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534400" cy="6324600"/>
              </a:xfrm>
              <a:blipFill rotWithShape="1">
                <a:blip r:embed="rId2" cstate="print"/>
                <a:stretch>
                  <a:fillRect l="-114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04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2514600"/>
            <a:ext cx="0" cy="4572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449</Words>
  <Application>Microsoft Office PowerPoint</Application>
  <PresentationFormat>On-screen Show (4:3)</PresentationFormat>
  <Paragraphs>373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 Math</vt:lpstr>
      <vt:lpstr>Cooper Black</vt:lpstr>
      <vt:lpstr>Corbel</vt:lpstr>
      <vt:lpstr>Gill Sans Ultra Bold Condensed</vt:lpstr>
      <vt:lpstr>Italic</vt:lpstr>
      <vt:lpstr>Lao UI</vt:lpstr>
      <vt:lpstr>SutonnyMJ</vt:lpstr>
      <vt:lpstr>Times New Roman</vt:lpstr>
      <vt:lpstr>Office Theme</vt:lpstr>
      <vt:lpstr>Welcome  to my  Presentation</vt:lpstr>
      <vt:lpstr>Presentation on mathematics-2 Subject code: 25921 </vt:lpstr>
      <vt:lpstr>Chapter no - 7</vt:lpstr>
      <vt:lpstr>  AwZ mswÿß  </vt:lpstr>
      <vt:lpstr> 3.d/(dx ) (u/v) = KZ ? </vt:lpstr>
      <vt:lpstr>  9.(ii).d/dx(Sec-12x) = KZ ?  </vt:lpstr>
      <vt:lpstr>  12. d/dx(e^(x2-5x+3)) = KZ ?  </vt:lpstr>
      <vt:lpstr>  AwZ mswÿß cÖkœ t  </vt:lpstr>
      <vt:lpstr>mswÿß</vt:lpstr>
      <vt:lpstr> 7.(ii)   (1+Sinx)/(1+Cosx) </vt:lpstr>
      <vt:lpstr>    7.(ii)(1+Sinx)/(1-Sinx)</vt:lpstr>
      <vt:lpstr>Same : 7</vt:lpstr>
      <vt:lpstr>1.(iii).√(Sin√x) </vt:lpstr>
      <vt:lpstr> 12. Sin2logSecx</vt:lpstr>
      <vt:lpstr>12.(ii). Cos(logx)+log(tanx)</vt:lpstr>
      <vt:lpstr>13.(iii).Sin(logCotx)</vt:lpstr>
      <vt:lpstr>14.(ii).e5xlogsecx</vt:lpstr>
      <vt:lpstr> 17.(i)  (x2+1)tan-1x-x</vt:lpstr>
      <vt:lpstr>18.(i). Sin(Cos-1x)</vt:lpstr>
      <vt:lpstr>19.(i).□(64&amp;(Sinx+Cosx)/( √(1+Sin2x)))</vt:lpstr>
      <vt:lpstr>   1.(ii)√(□(64&amp;(1+Cosx)/(1-Cosx))) </vt:lpstr>
      <vt:lpstr>20.(i).log√(□(64&amp;(1-Cosx)/(1+Cosx))) </vt:lpstr>
      <vt:lpstr>20.(ii).log□(64&amp;(a+x)/(a-x))</vt:lpstr>
      <vt:lpstr>20.(iv). log□(64&amp;ex/(1+ex))</vt:lpstr>
      <vt:lpstr>20.(v).log(Sin2x)</vt:lpstr>
      <vt:lpstr>21.(i).log(x-√(x2-1))</vt:lpstr>
      <vt:lpstr>21.(ii).log(Secx+tanx)</vt:lpstr>
      <vt:lpstr>23.(i).Cot-1□(64&amp;(1+x)/(1-x))</vt:lpstr>
      <vt:lpstr>23.(ii).tan-1□(64&amp;4x/(1-4x2))</vt:lpstr>
      <vt:lpstr>23.(vii).tan-1√(□(64&amp;(1-x)/(1+x))) </vt:lpstr>
      <vt:lpstr>PowerPoint Presentation</vt:lpstr>
      <vt:lpstr>26.(i). (Sinx)tanx</vt:lpstr>
      <vt:lpstr>Same :</vt:lpstr>
      <vt:lpstr>26.(xi).xxlogx</vt:lpstr>
      <vt:lpstr>27. hw` y = 1/2(ex+e-x) n‡j†`LvI†h,(dy/dx)2 = y2-1</vt:lpstr>
      <vt:lpstr>31.(ii). y = x/(x+4)n‡j †`LvI †h,xdy/dx = y(1-y)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BITT (Bogra)</dc:creator>
  <cp:lastModifiedBy>Md Anowar Hossain</cp:lastModifiedBy>
  <cp:revision>456</cp:revision>
  <dcterms:created xsi:type="dcterms:W3CDTF">2013-12-18T03:53:03Z</dcterms:created>
  <dcterms:modified xsi:type="dcterms:W3CDTF">2023-11-20T09:17:05Z</dcterms:modified>
</cp:coreProperties>
</file>