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85" r:id="rId3"/>
    <p:sldId id="286" r:id="rId4"/>
    <p:sldId id="267" r:id="rId5"/>
    <p:sldId id="268" r:id="rId6"/>
    <p:sldId id="265" r:id="rId7"/>
    <p:sldId id="266" r:id="rId8"/>
    <p:sldId id="269" r:id="rId9"/>
    <p:sldId id="279" r:id="rId10"/>
    <p:sldId id="270" r:id="rId11"/>
    <p:sldId id="271" r:id="rId12"/>
    <p:sldId id="275" r:id="rId13"/>
    <p:sldId id="276" r:id="rId14"/>
    <p:sldId id="287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CC00FF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352-A0E2-45E8-9C9F-1E1F65BAA5B9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472F-DE8C-4F0A-B900-7632EB468D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352-A0E2-45E8-9C9F-1E1F65BAA5B9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472F-DE8C-4F0A-B900-7632EB468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352-A0E2-45E8-9C9F-1E1F65BAA5B9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472F-DE8C-4F0A-B900-7632EB468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352-A0E2-45E8-9C9F-1E1F65BAA5B9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472F-DE8C-4F0A-B900-7632EB468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352-A0E2-45E8-9C9F-1E1F65BAA5B9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472F-DE8C-4F0A-B900-7632EB468D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352-A0E2-45E8-9C9F-1E1F65BAA5B9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472F-DE8C-4F0A-B900-7632EB468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352-A0E2-45E8-9C9F-1E1F65BAA5B9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472F-DE8C-4F0A-B900-7632EB468D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352-A0E2-45E8-9C9F-1E1F65BAA5B9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472F-DE8C-4F0A-B900-7632EB468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352-A0E2-45E8-9C9F-1E1F65BAA5B9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472F-DE8C-4F0A-B900-7632EB468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352-A0E2-45E8-9C9F-1E1F65BAA5B9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472F-DE8C-4F0A-B900-7632EB468D9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352-A0E2-45E8-9C9F-1E1F65BAA5B9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472F-DE8C-4F0A-B900-7632EB468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2443352-A0E2-45E8-9C9F-1E1F65BAA5B9}" type="datetimeFigureOut">
              <a:rPr lang="en-US" smtClean="0"/>
              <a:pPr/>
              <a:t>20-Nov-23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FBE472F-DE8C-4F0A-B900-7632EB468D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368490"/>
            <a:ext cx="8229600" cy="990600"/>
          </a:xfrm>
        </p:spPr>
        <p:txBody>
          <a:bodyPr/>
          <a:lstStyle/>
          <a:p>
            <a:pPr algn="ctr"/>
            <a:r>
              <a:rPr lang="bn-BD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my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71600"/>
            <a:ext cx="9144000" cy="5181600"/>
          </a:xfrm>
        </p:spPr>
      </p:pic>
    </p:spTree>
    <p:extLst>
      <p:ext uri="{BB962C8B-B14F-4D97-AF65-F5344CB8AC3E}">
        <p14:creationId xmlns:p14="http://schemas.microsoft.com/office/powerpoint/2010/main" val="952264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90600"/>
                <a:ext cx="8305800" cy="54864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q"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bn-BD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𝐜𝐨𝐬𝐱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𝟓</m:t>
                            </m:r>
                          </m:sup>
                        </m:sSup>
                      </m:e>
                    </m:nary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𝐬𝐢𝐧𝐱𝐝𝐱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𝟓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dz</a:t>
                </a:r>
                <a:r>
                  <a:rPr lang="bn-BD" b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</a:t>
                </a:r>
                <a:r>
                  <a:rPr lang="en-US" b="1" dirty="0">
                    <a:solidFill>
                      <a:srgbClr val="006600"/>
                    </a:solidFill>
                    <a:latin typeface="SutonnyMJ" pitchFamily="2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6600"/>
                    </a:solidFill>
                    <a:latin typeface="SutonnyMJ" pitchFamily="2" charset="0"/>
                    <a:cs typeface="Times New Roman" pitchFamily="18" charset="0"/>
                  </a:rPr>
                  <a:t>ধরি</a:t>
                </a:r>
                <a:r>
                  <a:rPr lang="en-US" b="1" dirty="0" smtClean="0">
                    <a:solidFill>
                      <a:srgbClr val="006600"/>
                    </a:solidFill>
                    <a:latin typeface="SutonnyMJ" pitchFamily="2" charset="0"/>
                    <a:cs typeface="Times New Roman" pitchFamily="18" charset="0"/>
                  </a:rPr>
                  <a:t>,</a:t>
                </a:r>
                <a:endParaRPr lang="en-US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𝐳</m:t>
                            </m:r>
                          </m:e>
                          <m:sup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𝟔</m:t>
                            </m:r>
                          </m:sup>
                        </m:sSup>
                      </m:num>
                      <m:den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+ c                                              </a:t>
                </a:r>
                <a:r>
                  <a:rPr lang="en-US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1+cosx = z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=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 (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𝒄𝒐𝒔𝒙</m:t>
                            </m:r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cs typeface="Times New Roman" pitchFamily="18" charset="0"/>
                              </a:rPr>
                              <m:t>𝟔</m:t>
                            </m:r>
                          </m:sup>
                        </m:sSup>
                      </m:num>
                      <m:den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+ c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               </a:t>
                </a:r>
                <a:r>
                  <a:rPr lang="en-US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বা</a:t>
                </a:r>
                <a:r>
                  <a:rPr lang="en-US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, - </a:t>
                </a:r>
                <a:r>
                  <a:rPr lang="en-US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sinxdx</a:t>
                </a:r>
                <a:r>
                  <a:rPr lang="en-US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endParaRPr lang="en-US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bn-BD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9)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𝐜𝐨𝐬𝐱𝐞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𝐬𝐢𝐧𝐱</m:t>
                            </m:r>
                          </m:sup>
                        </m:sSup>
                      </m:e>
                    </m:nary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𝐝𝐱</m:t>
                    </m:r>
                  </m:oMath>
                </a14:m>
                <a:r>
                  <a:rPr lang="bn-BD" b="1" dirty="0" smtClean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                            </a:t>
                </a:r>
                <a:r>
                  <a:rPr lang="en-US" b="1" dirty="0" smtClean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ধরি,</a:t>
                </a:r>
                <a:endParaRPr lang="en-US" b="1" dirty="0" smtClean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𝐝𝐳</m:t>
                        </m:r>
                      </m:e>
                    </m:nary>
                    <m:sSup>
                      <m:sSupPr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bn-BD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                                                               </m:t>
                        </m:r>
                        <m: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𝒔𝒊𝒏𝒙</m:t>
                        </m:r>
                      </m:sup>
                    </m:sSup>
                    <m:r>
                      <a:rPr lang="en-US" b="1" i="0" smtClean="0">
                        <a:solidFill>
                          <a:srgbClr val="0066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 z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  z + c                                </a:t>
                </a:r>
                <a:r>
                  <a:rPr lang="bn-BD" b="1" dirty="0" smtClean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বা</a:t>
                </a:r>
                <a:r>
                  <a:rPr lang="en-US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𝒔𝒊𝒏𝒙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6600"/>
                    </a:solidFill>
                  </a:rPr>
                  <a:t>. </a:t>
                </a:r>
                <a:r>
                  <a:rPr lang="en-US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cosxdx = </a:t>
                </a:r>
                <a:r>
                  <a:rPr lang="en-US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𝒔𝒊𝒏𝒙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+ c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90600"/>
                <a:ext cx="8305800" cy="5486400"/>
              </a:xfrm>
              <a:blipFill rotWithShape="0">
                <a:blip r:embed="rId2"/>
                <a:stretch>
                  <a:fillRect l="-1175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876800" y="1676400"/>
            <a:ext cx="0" cy="1524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6800" y="3962400"/>
            <a:ext cx="0" cy="1600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C:\Users\BIIT (Bogra)\Desktop\3333\images.jpg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1447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79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7772400" cy="5410200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:r>
                  <a:rPr lang="bn-BD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10)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𝐥𝐨𝐠𝐱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dx                          </a:t>
                </a:r>
                <a:r>
                  <a:rPr lang="bn-BD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ধরি</a:t>
                </a:r>
                <a:r>
                  <a:rPr lang="en-US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 =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𝐝𝐳</m:t>
                            </m:r>
                          </m:num>
                          <m:den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𝐳</m:t>
                            </m:r>
                          </m:den>
                        </m:f>
                      </m:e>
                    </m:nary>
                  </m:oMath>
                </a14:m>
                <a:r>
                  <a:rPr lang="bn-BD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   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1+logx = z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 = 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logz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+ c                                          </a:t>
                </a:r>
                <a:r>
                  <a:rPr lang="en-US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বা</a:t>
                </a:r>
                <a:r>
                  <a:rPr lang="en-US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den>
                    </m:f>
                    <m:r>
                      <a:rPr lang="en-US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𝐝𝐱</m:t>
                    </m:r>
                  </m:oMath>
                </a14:m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 =  log(1+logx) + c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11)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𝐭𝐚𝐧𝐱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𝐥𝐨𝐠𝐜𝐨𝐬𝐱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dx                                 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ধরি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SutonnyMJ" pitchFamily="2" charset="0"/>
                    <a:cs typeface="Times New Roman" pitchFamily="18" charset="0"/>
                  </a:rPr>
                  <a:t>,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 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𝐝𝐳</m:t>
                            </m:r>
                          </m:num>
                          <m:den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𝐳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      logcosx = z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   =  -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logz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+ c                                     </a:t>
                </a:r>
                <a:r>
                  <a:rPr lang="en-US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বা</a:t>
                </a:r>
                <a:r>
                  <a:rPr lang="en-US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𝐬𝐢𝐧𝐱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𝐜𝐨𝐬𝐱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dx =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   = - log(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logcosx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 + c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             </a:t>
                </a:r>
                <a:r>
                  <a:rPr lang="en-US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বা</a:t>
                </a:r>
                <a:r>
                  <a:rPr lang="en-US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, 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tanxdx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= - </a:t>
                </a:r>
                <a:r>
                  <a:rPr lang="en-US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7772400" cy="5410200"/>
              </a:xfrm>
              <a:blipFill rotWithShape="0">
                <a:blip r:embed="rId2"/>
                <a:stretch>
                  <a:fillRect l="-706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800600" y="1219200"/>
            <a:ext cx="0" cy="1981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00600" y="3657600"/>
            <a:ext cx="0" cy="2209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C:\Users\BIIT (Bogra)\Desktop\3333\images.jp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727"/>
            <a:ext cx="2057400" cy="139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990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839200" cy="5562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BD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12)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𝐞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𝐭𝐚𝐧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e>
                            </m:func>
                          </m:sup>
                        </m:sSup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dx </a:t>
                </a:r>
                <a:r>
                  <a:rPr lang="bn-BD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Times New Roman" pitchFamily="18" charset="0"/>
                  </a:rPr>
                  <a:t>ধরি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Times New Roman" pitchFamily="18" charset="0"/>
                  </a:rPr>
                  <a:t>,</a:t>
                </a:r>
                <a:endParaRPr lang="en-US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 =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𝐳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dz</a:t>
                </a:r>
                <a:r>
                  <a:rPr lang="bn-BD" b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z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𝐳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c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dx =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endParaRPr 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func>
                          <m:func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𝒕𝒂𝒏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sup>
                            </m:sSup>
                          </m:fName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func>
                      </m:sup>
                    </m:sSup>
                    <m:r>
                      <a:rPr lang="en-US" b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c     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13)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𝐥𝐨𝐠𝐱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𝐝𝐱</m:t>
                        </m:r>
                      </m:e>
                    </m:nary>
                  </m:oMath>
                </a14:m>
                <a:endParaRPr lang="en-US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B83D68"/>
                  </a:buClr>
                  <a:buNone/>
                </a:pP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logx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𝐝𝐱</m:t>
                        </m:r>
                      </m:e>
                    </m:nary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(logx)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𝐝𝐱</m:t>
                        </m:r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}</m:t>
                        </m:r>
                        <m:r>
                          <a:rPr lang="en-US" b="1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𝐝𝐱</m:t>
                        </m:r>
                      </m:e>
                    </m:nary>
                  </m:oMath>
                </a14:m>
                <a:endPara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logx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.x 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.x dx                  </a:t>
                </a:r>
                <a:r>
                  <a:rPr lang="en-US" sz="2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[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𝒖𝒗</m:t>
                            </m:r>
                          </m:e>
                        </m:d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0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= u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  <m:r>
                          <a:rPr lang="en-US" sz="2000" b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dx 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𝒅𝒖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𝒅𝒙</m:t>
                            </m:r>
                          </m:den>
                        </m:f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  <m:r>
                          <a:rPr lang="en-US" sz="2000" b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dx }dx]</a:t>
                </a:r>
                <a:endPara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xlogx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𝐝𝐱</m:t>
                        </m:r>
                      </m:e>
                    </m:nary>
                  </m:oMath>
                </a14:m>
                <a:endParaRPr lang="en-US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= </a:t>
                </a:r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xlogx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– x + c     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839200" cy="5562600"/>
              </a:xfrm>
              <a:blipFill rotWithShape="0">
                <a:blip r:embed="rId2"/>
                <a:stretch>
                  <a:fillRect l="-1034" t="-2193" r="-276" b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953000" y="1295400"/>
            <a:ext cx="0" cy="2133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4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90600"/>
                <a:ext cx="9144000" cy="5791200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4.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𝐞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𝐱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dx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bn-BD" b="1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ধরি</a:t>
                </a:r>
                <a:r>
                  <a:rPr lang="en-US" b="1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 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cosx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 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}dx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= </a:t>
                </a:r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sup>
                    </m:sSup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+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𝐬𝐢𝐧𝐱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 </a:t>
                </a:r>
                <a:r>
                  <a:rPr lang="en-US" sz="2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[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𝒖𝒗</m:t>
                            </m:r>
                          </m:e>
                        </m:d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0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= u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  <m:r>
                          <a:rPr lang="en-US" sz="2000" b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dx 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𝒅𝒖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den>
                        </m:f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000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b="1" i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  <m:r>
                          <a:rPr lang="en-US" sz="2000" b="1">
                            <a:solidFill>
                              <a:srgbClr val="0066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dx }dx</a:t>
                </a:r>
                <a:r>
                  <a:rPr lang="en-US" sz="20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]</a:t>
                </a:r>
                <a:endPara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</a:t>
                </a:r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 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 }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sz="20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𝐜𝐨𝐬𝐱</m:t>
                        </m:r>
                      </m:e>
                    </m:nary>
                    <m:sSup>
                      <m:sSup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err="1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বা</a:t>
                </a:r>
                <a:r>
                  <a:rPr lang="en-US" b="1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I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– I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err="1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বা</a:t>
                </a:r>
                <a:r>
                  <a:rPr lang="en-US" b="1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2I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endParaRPr lang="en-US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err="1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বা</a:t>
                </a:r>
                <a:r>
                  <a:rPr lang="en-US" b="1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, 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sinx+cosx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 + c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endPara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0600"/>
                <a:ext cx="9144000" cy="5791200"/>
              </a:xfrm>
              <a:blipFill rotWithShape="0">
                <a:blip r:embed="rId2"/>
                <a:stretch>
                  <a:fillRect l="-1000" t="-12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C:\Users\BIIT (Bogra)\Desktop\3333\images.jpgx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3276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5728"/>
            <a:ext cx="8229600" cy="990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4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7620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বাড়ির কাজ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743200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6600"/>
                </a:solidFill>
              </a:rPr>
              <a:t>তোমার বইয়ের আলোচ্য সংক্লিষ্ট বিভিন্ন নিয়মের কমপক্ষে দুটি করে</a:t>
            </a:r>
          </a:p>
          <a:p>
            <a:r>
              <a:rPr lang="bn-BD" sz="2800" dirty="0" smtClean="0">
                <a:solidFill>
                  <a:srgbClr val="006600"/>
                </a:solidFill>
              </a:rPr>
              <a:t>সমস্যার সমাধান করবে।</a:t>
            </a:r>
            <a:endParaRPr lang="en-US" sz="2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2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04799" y="381001"/>
            <a:ext cx="6477002" cy="6477000"/>
          </a:xfrm>
        </p:spPr>
      </p:pic>
      <p:sp>
        <p:nvSpPr>
          <p:cNvPr id="9" name="Rectangle 8"/>
          <p:cNvSpPr/>
          <p:nvPr/>
        </p:nvSpPr>
        <p:spPr>
          <a:xfrm>
            <a:off x="7239000" y="1981200"/>
            <a:ext cx="1015663" cy="2977738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অজিত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চিফ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(নন-টেক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সার্ভে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ইনস্টিটিউট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endPara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8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5146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র্দিষ্ট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যোগ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Indefinite integrals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-১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48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প্রয়োজনীয়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সূত্র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638800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𝐧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dx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𝐧</m:t>
                            </m:r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𝐧</m:t>
                        </m:r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  <m:r>
                      <a:rPr lang="en-US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𝐂</m:t>
                    </m:r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𝐝𝐱</m:t>
                        </m:r>
                      </m:e>
                    </m:nary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=x + c</a:t>
                </a: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𝐝𝐱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0" smtClean="0"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2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√</m:t>
                    </m:r>
                    <m:r>
                      <a:rPr lang="en-US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𝐱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+ c</a:t>
                </a: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𝐝𝐱</m:t>
                            </m:r>
                          </m:num>
                          <m:den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+ c</a:t>
                </a: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𝐞</m:t>
                            </m:r>
                          </m:e>
                          <m:sup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dx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</m:e>
                      <m:sup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+ c</a:t>
                </a: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𝐬𝐢𝐧𝐱𝐝𝐱</m:t>
                        </m:r>
                      </m:e>
                    </m:nary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-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cosx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+ c</a:t>
                </a: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𝐜𝐨𝐬𝐱𝐝𝐱</m:t>
                        </m:r>
                      </m:e>
                    </m:nary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+ c</a:t>
                </a: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𝐬𝐞𝐜</m:t>
                            </m:r>
                          </m:e>
                          <m:sup>
                            <m:r>
                              <a:rPr lang="en-US" b="1" i="0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xdx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tanx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+ c</a:t>
                </a: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𝐜𝐨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𝒔𝒆𝒄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xdx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- </a:t>
                </a:r>
                <a:r>
                  <a:rPr lang="en-US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cotx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c</a:t>
                </a: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𝐜𝐨𝐬𝐞𝐜𝐱𝐜𝐨𝐭𝐱𝐝𝐱</m:t>
                        </m:r>
                      </m:e>
                    </m:nary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-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secx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+ c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638800"/>
              </a:xfrm>
              <a:blipFill rotWithShape="0">
                <a:blip r:embed="rId2"/>
                <a:stretch>
                  <a:fillRect l="-4074" t="-1297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0" name="Picture 2" descr="C:\Users\BIIT (Bogra)\Desktop\papia\A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567071"/>
            <a:ext cx="1981199" cy="202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BIIT (Bogra)\Desktop\papia\C3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09999"/>
            <a:ext cx="1981199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62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143000"/>
                <a:ext cx="8229600" cy="55626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ar-AE" b="1" i="0" smtClean="0">
                        <a:latin typeface="Cambria Math"/>
                      </a:rPr>
                      <m:t>  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AE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ar-AE" b="1" i="0" smtClean="0">
                            <a:latin typeface="Cambria Math"/>
                          </a:rPr>
                          <m:t>𝐭𝐚𝐧𝐱</m:t>
                        </m:r>
                        <m:r>
                          <a:rPr lang="ar-AE" b="1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b="1" i="0" smtClean="0">
                            <a:latin typeface="Cambria Math"/>
                          </a:rPr>
                          <m:t>𝐬𝐞𝐜𝐱𝐝𝐱</m:t>
                        </m:r>
                        <m:r>
                          <a:rPr lang="ar-AE" b="1" i="0" smtClean="0">
                            <a:latin typeface="Cambria Math"/>
                          </a:rPr>
                          <m:t>=</m:t>
                        </m:r>
                        <m:r>
                          <a:rPr lang="ar-AE" b="1" i="0" smtClean="0">
                            <a:latin typeface="Cambria Math"/>
                          </a:rPr>
                          <m:t>𝐬𝐞𝐜𝐱</m:t>
                        </m:r>
                      </m:e>
                    </m:nary>
                  </m:oMath>
                </a14:m>
                <a:r>
                  <a:rPr lang="ar-AE" dirty="0" smtClean="0"/>
                  <a:t> + </a:t>
                </a:r>
                <a:r>
                  <a:rPr lang="en-US" dirty="0" smtClean="0"/>
                  <a:t>c</a:t>
                </a:r>
                <a:endParaRPr lang="en-US" dirty="0"/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AE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ar-AE" b="1" i="0" smtClean="0">
                            <a:latin typeface="Cambria Math"/>
                          </a:rPr>
                          <m:t>𝐭𝐚𝐧𝐱𝐝𝐱</m:t>
                        </m:r>
                      </m:e>
                    </m:nary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AE" b="1" dirty="0" smtClean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logcosx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logsecx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+ c</a:t>
                </a: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AE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ar-AE" b="1" i="0" smtClean="0">
                            <a:latin typeface="Cambria Math"/>
                            <a:cs typeface="Times New Roman" pitchFamily="18" charset="0"/>
                          </a:rPr>
                          <m:t>𝐜𝐨𝐭𝐱𝐝𝐱</m:t>
                        </m:r>
                      </m:e>
                    </m:nary>
                  </m:oMath>
                </a14:m>
                <a:r>
                  <a:rPr lang="ar-AE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logsinx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-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logcosecx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+ c</a:t>
                </a: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AE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AE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ar-AE" b="1" i="0" smtClean="0">
                                <a:latin typeface="Cambria Math"/>
                                <a:cs typeface="Times New Roman" pitchFamily="18" charset="0"/>
                              </a:rPr>
                              <m:t>𝐝𝐱</m:t>
                            </m:r>
                          </m:num>
                          <m:den>
                            <m:r>
                              <a:rPr lang="ar-AE" b="1" i="0" smtClean="0"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  <m:r>
                              <a:rPr lang="ar-AE" b="1" i="1" smtClean="0"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  <m:r>
                              <a:rPr lang="ar-AE" b="1" i="0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ar-AE" b="1" i="0" smtClean="0"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ar-AE" b="1" i="1" smtClean="0"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den>
                        </m:f>
                      </m:e>
                    </m:nary>
                  </m:oMath>
                </a14:m>
                <a:r>
                  <a:rPr lang="ar-AE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ar-AE" b="1" i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ar-AE" b="1" i="0" smtClean="0"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</m:den>
                    </m:f>
                    <m:func>
                      <m:funcPr>
                        <m:ctrlPr>
                          <a:rPr lang="ar-AE" b="1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ar-AE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b="1" i="0" dirty="0" smtClean="0">
                                <a:latin typeface="Cambria Math"/>
                              </a:rPr>
                              <m:t>𝐭𝐚𝐧</m:t>
                            </m:r>
                          </m:e>
                          <m:sup>
                            <m:r>
                              <a:rPr lang="ar-AE" b="1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ar-AE" b="1" i="1" dirty="0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ar-AE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b="1" i="0" dirty="0" smtClean="0">
                                <a:latin typeface="Cambria Math"/>
                              </a:rPr>
                              <m:t>𝐱</m:t>
                            </m:r>
                          </m:num>
                          <m:den>
                            <m:r>
                              <a:rPr lang="ar-AE" b="1" i="0" dirty="0" smtClean="0">
                                <a:latin typeface="Cambria Math"/>
                              </a:rPr>
                              <m:t>𝐚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b="1" dirty="0" smtClean="0"/>
                  <a:t> + c</a:t>
                </a:r>
                <a:endParaRPr lang="ar-AE" b="1" dirty="0" smtClean="0"/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ar-AE" b="1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AE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num>
                          <m:den>
                            <m:r>
                              <a:rPr lang="ar-AE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ar-AE" b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den>
                        </m:f>
                      </m:e>
                    </m:nary>
                  </m:oMath>
                </a14:m>
                <a:r>
                  <a:rPr lang="ar-AE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ar-AE" b="1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ar-AE" b="1" i="0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𝐭𝐚𝐧</m:t>
                            </m:r>
                          </m:e>
                          <m:sup>
                            <m:r>
                              <a:rPr lang="ar-AE" b="1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ar-AE" b="1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ar-AE" b="1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b="1" dirty="0" smtClean="0"/>
                  <a:t> + c</a:t>
                </a:r>
                <a:endParaRPr lang="ar-AE" b="1" dirty="0" smtClean="0"/>
              </a:p>
              <a:p>
                <a:pPr lvl="0">
                  <a:buClr>
                    <a:srgbClr val="94C600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AE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num>
                          <m:den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𝒂</m:t>
                            </m:r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den>
                        </m:f>
                      </m:e>
                    </m:nary>
                  </m:oMath>
                </a14:m>
                <a:r>
                  <a:rPr lang="ar-AE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ar-AE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ar-AE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ar-AE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ar-AE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ar-AE" b="1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ar-AE" b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ar-AE" b="1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num>
                      <m:den>
                        <m:r>
                          <a:rPr lang="ar-AE" b="1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𝐚</m:t>
                        </m:r>
                        <m:r>
                          <a:rPr lang="ar-AE" b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ar-AE" b="1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c</a:t>
                </a:r>
                <a:endParaRPr lang="ar-AE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94C600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ar-AE" b="1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AE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num>
                          <m:den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𝒂</m:t>
                            </m:r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den>
                        </m:f>
                      </m:e>
                    </m:nary>
                  </m:oMath>
                </a14:m>
                <a:r>
                  <a:rPr lang="ar-AE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ar-AE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ar-AE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  <m:r>
                          <a:rPr lang="ar-AE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ar-AE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ar-AE" b="1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ar-AE" b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ar-AE" b="1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num>
                      <m:den>
                        <m:r>
                          <a:rPr lang="ar-AE" b="1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ar-AE" b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ar-AE" b="1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b="1" dirty="0" smtClean="0"/>
                  <a:t> + c</a:t>
                </a:r>
                <a:endParaRPr lang="ar-AE" b="1" dirty="0" smtClean="0"/>
              </a:p>
              <a:p>
                <a:pPr lvl="0">
                  <a:buClr>
                    <a:srgbClr val="94C600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ar-AE" b="1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AE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ar-AE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ar-AE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𝒂</m:t>
                                </m:r>
                                <m:r>
                                  <a:rPr lang="ar-AE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²</m:t>
                                </m:r>
                                <m:r>
                                  <a:rPr lang="ar-AE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ar-AE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  <m:r>
                                  <a:rPr lang="ar-AE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²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ar-AE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𝒂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b="1" dirty="0" smtClean="0"/>
                  <a:t> + c</a:t>
                </a:r>
                <a:endParaRPr lang="ar-AE" b="1" dirty="0" smtClean="0"/>
              </a:p>
              <a:p>
                <a:pPr lvl="0">
                  <a:buClr>
                    <a:srgbClr val="94C600"/>
                  </a:buCl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AE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𝒖𝒗</m:t>
                            </m:r>
                          </m:e>
                        </m:d>
                        <m:r>
                          <a:rPr lang="ar-AE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ar-AE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AE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ar-AE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𝐯</m:t>
                        </m:r>
                        <m:r>
                          <a:rPr lang="ar-AE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 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AE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ar-AE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f>
                          <m:fPr>
                            <m:ctrlP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𝒅𝒖</m:t>
                            </m:r>
                          </m:num>
                          <m:den>
                            <m:r>
                              <a:rPr lang="ar-AE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𝒅𝒙</m:t>
                            </m:r>
                          </m:den>
                        </m:f>
                      </m:e>
                    </m:nary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AE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ar-AE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𝐯</m:t>
                        </m:r>
                        <m:r>
                          <a:rPr lang="ar-AE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 }</a:t>
                </a: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 + c</a:t>
                </a:r>
                <a:endParaRPr lang="en-US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buClr>
                    <a:srgbClr val="94C600"/>
                  </a:buClr>
                  <a:buFont typeface="Wingdings" pitchFamily="2" charset="2"/>
                  <a:buChar char="q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143000"/>
                <a:ext cx="8229600" cy="5562600"/>
              </a:xfrm>
              <a:blipFill rotWithShape="0">
                <a:blip r:embed="rId2"/>
                <a:stretch>
                  <a:fillRect l="-4074" t="-1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BIIT (Bogra)\Desktop\3333\8i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905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9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943600"/>
              </a:xfrm>
            </p:spPr>
            <p:txBody>
              <a:bodyPr>
                <a:normAutofit/>
              </a:bodyPr>
              <a:lstStyle/>
              <a:p>
                <a:pPr lvl="0">
                  <a:buClr>
                    <a:srgbClr val="94C600"/>
                  </a:buClr>
                  <a:buFont typeface="Wingdings" pitchFamily="2" charset="2"/>
                  <a:buChar char="v"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𝐭𝐚𝐧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den>
                        </m:f>
                      </m:e>
                    </m:nary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dx =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Times New Roman" pitchFamily="18" charset="0"/>
                  </a:rPr>
                  <a:t>কত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</a:p>
              <a:p>
                <a:pPr marL="0" indent="0">
                  <a:buClr>
                    <a:srgbClr val="94C600"/>
                  </a:buClr>
                  <a:buNone/>
                </a:pPr>
                <a:r>
                  <a:rPr lang="en-US" b="1" dirty="0" err="1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𝒕𝒂𝒏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e>
                            </m:func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²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dx                          </a:t>
                </a:r>
                <a:r>
                  <a:rPr lang="bn-BD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ধরি,</a:t>
                </a:r>
                <a:r>
                  <a:rPr lang="en-US" b="1" dirty="0" smtClean="0">
                    <a:solidFill>
                      <a:schemeClr val="tx1"/>
                    </a:solidFill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  </m:t>
                            </m:r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𝐭𝐚𝐧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endParaRPr lang="en-US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            =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∫</a:t>
                </a:r>
                <a:r>
                  <a:rPr lang="en-US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r>
                  <a:rPr lang="bn-BD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𝐳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+ c                            </a:t>
                </a:r>
                <a:r>
                  <a:rPr lang="bn-BD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বা,</a:t>
                </a:r>
                <a:r>
                  <a:rPr lang="en-US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dx =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endPara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1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𝐭𝐚𝐧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)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</m:e>
                    </m:func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 c</a:t>
                </a:r>
              </a:p>
              <a:p>
                <a:pPr lvl="0">
                  <a:buClr>
                    <a:srgbClr val="94C600"/>
                  </a:buClr>
                  <a:buFont typeface="Wingdings" pitchFamily="2" charset="2"/>
                  <a:buChar char="v"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BD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𝟐𝐱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dx = </a:t>
                </a:r>
                <a:r>
                  <a:rPr lang="bn-BD" b="1" dirty="0" smtClean="0">
                    <a:solidFill>
                      <a:srgbClr val="FF0000"/>
                    </a:solidFill>
                    <a:latin typeface="SutonnyMJ" pitchFamily="2" charset="0"/>
                    <a:cs typeface="Times New Roman" pitchFamily="18" charset="0"/>
                  </a:rPr>
                  <a:t>কত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?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err="1" smtClean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6600"/>
                    </a:solidFill>
                    <a:latin typeface="SutonnyMJ" pitchFamily="2" charset="0"/>
                    <a:cs typeface="SutonnyMJ" pitchFamily="2" charset="0"/>
                  </a:rPr>
                  <a:t>: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 </a:t>
                </a:r>
                <a:endParaRPr lang="en-US" b="1" dirty="0" smtClean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b="1" i="0" smtClean="0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𝐱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dx 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logx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+ c</a:t>
                </a:r>
                <a:endParaRPr lang="en-US" b="1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943600"/>
              </a:xfrm>
              <a:blipFill rotWithShape="0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495800" y="1447800"/>
            <a:ext cx="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BIIT (Bogra)\Desktop\3333\images.jpg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35051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8236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66800"/>
                <a:ext cx="8915400" cy="5638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b="1" dirty="0" smtClean="0">
                  <a:solidFill>
                    <a:srgbClr val="002060"/>
                  </a:solidFill>
                </a:endParaRPr>
              </a:p>
              <a:p>
                <a:pPr>
                  <a:buFont typeface="Wingdings" pitchFamily="2" charset="2"/>
                  <a:buChar char="q"/>
                </a:pPr>
                <a:r>
                  <a:rPr lang="bn-BD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bn-BD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𝐭𝐚𝐧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𝐱𝐝𝐱</m:t>
                        </m:r>
                      </m:e>
                    </m:nary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𝐬𝐞𝐜</m:t>
                        </m:r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</m:nary>
                    <m:r>
                      <a:rPr lang="en-US" b="1" i="0" smtClean="0">
                        <a:latin typeface="Cambria Math"/>
                        <a:cs typeface="Times New Roman" pitchFamily="18" charset="0"/>
                      </a:rPr>
                      <m:t>𝐝𝐱</m:t>
                    </m:r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tanx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– x + c (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q"/>
                </a:pPr>
                <a:r>
                  <a:rPr lang="bn-BD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4)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𝐭𝐚𝐧𝐱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√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𝟐𝐜𝐨𝐭𝐱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dx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√</m:t>
                        </m:r>
                        <m:r>
                          <a:rPr lang="en-US" b="1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0" smtClean="0">
                            <a:latin typeface="Cambria Math"/>
                            <a:cs typeface="Times New Roman" pitchFamily="18" charset="0"/>
                          </a:rPr>
                          <m:t>𝐭𝐚𝐧𝐱𝐭𝐚𝐧𝐱𝐝𝐱</m:t>
                        </m:r>
                      </m:e>
                    </m:nary>
                  </m:oMath>
                </a14:m>
                <a:endParaRPr lang="en-US" b="1" dirty="0" smtClean="0"/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√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𝒕𝒂𝒏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²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𝒙𝒅𝒙</m:t>
                        </m:r>
                      </m:e>
                    </m:nary>
                    <m:r>
                      <m:rPr>
                        <m:nor/>
                      </m:rPr>
                      <a:rPr lang="en-US" b="1" dirty="0">
                        <a:solidFill>
                          <a:prstClr val="black"/>
                        </a:solidFill>
                      </a:rPr>
                      <m:t> </m:t>
                    </m:r>
                  </m:oMath>
                </a14:m>
                <a:endParaRPr lang="bn-BD" b="1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√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𝒔𝒆𝒄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²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𝐱</m:t>
                          </m:r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𝐝𝐱</m:t>
                      </m:r>
                    </m:oMath>
                  </m:oMathPara>
                </a14:m>
                <a:endParaRPr lang="en-US" b="1" dirty="0" smtClean="0">
                  <a:solidFill>
                    <a:prstClr val="black"/>
                  </a:solidFill>
                  <a:latin typeface="Cambria Math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√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b="1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tanx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– 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]+ 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     (</m:t>
                      </m:r>
                      <m:r>
                        <m:rPr>
                          <m:nor/>
                        </m:rP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Ans</m:t>
                      </m:r>
                      <m:r>
                        <m:rPr>
                          <m:nor/>
                        </m:rPr>
                        <a:rPr lang="en-US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66800"/>
                <a:ext cx="8915400" cy="5638800"/>
              </a:xfrm>
              <a:blipFill rotWithShape="0">
                <a:blip r:embed="rId2"/>
                <a:stretch>
                  <a:fillRect l="-3625" t="-6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 descr="C:\Users\BIIT (Bogra)\Desktop\3333\images.jpg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52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104633"/>
            <a:ext cx="8229600" cy="990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54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0"/>
                <a:ext cx="8686800" cy="57150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Wingdings" pitchFamily="2" charset="2"/>
                  <a:buChar char="q"/>
                </a:pPr>
                <a:r>
                  <a:rPr lang="bn-BD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5)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600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𝐬𝐢𝐧𝟓𝐱𝐬𝐢𝐧𝟑𝐱𝐝𝐱</m:t>
                        </m:r>
                      </m:e>
                    </m:nary>
                  </m:oMath>
                </a14:m>
                <a:endParaRPr lang="en-US" sz="2600" b="1" dirty="0" smtClean="0"/>
              </a:p>
              <a:p>
                <a:pPr marL="0" indent="0">
                  <a:buNone/>
                </a:pPr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600" b="1" i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0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6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𝒔𝒊𝒏</m:t>
                        </m:r>
                        <m:r>
                          <a:rPr lang="en-US" sz="2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en-US" sz="2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𝒙𝒔𝒊𝒏</m:t>
                        </m:r>
                        <m:r>
                          <a:rPr lang="en-US" sz="2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2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𝒙𝒅𝒙</m:t>
                        </m:r>
                      </m:e>
                    </m:nary>
                  </m:oMath>
                </a14:m>
                <a:endParaRPr lang="en-US" sz="2600" b="1" dirty="0" smtClean="0"/>
              </a:p>
              <a:p>
                <a:pPr marL="0" indent="0">
                  <a:buNone/>
                </a:pPr>
                <a:r>
                  <a:rPr lang="en-US" sz="2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b="1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600" b="1" i="0" dirty="0" smtClean="0">
                            <a:latin typeface="Cambria Math"/>
                          </a:rPr>
                          <m:t>[</m:t>
                        </m:r>
                        <m:r>
                          <a:rPr lang="en-US" sz="2600" b="1" i="0" dirty="0" smtClean="0">
                            <a:latin typeface="Cambria Math"/>
                          </a:rPr>
                          <m:t>𝐜𝐨𝐬</m:t>
                        </m:r>
                        <m:d>
                          <m:dPr>
                            <m:ctrlPr>
                              <a:rPr lang="en-US" sz="26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0" dirty="0" smtClean="0">
                                <a:latin typeface="Cambria Math"/>
                              </a:rPr>
                              <m:t>𝟓𝐱</m:t>
                            </m:r>
                            <m:r>
                              <a:rPr lang="en-US" sz="2600" b="1" i="0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b="1" i="0" dirty="0" smtClean="0">
                                <a:latin typeface="Cambria Math"/>
                              </a:rPr>
                              <m:t>𝟑𝐱</m:t>
                            </m:r>
                          </m:e>
                        </m:d>
                        <m:r>
                          <a:rPr lang="en-US" sz="2600" b="1" i="0" dirty="0" smtClean="0">
                            <a:latin typeface="Cambria Math"/>
                          </a:rPr>
                          <m:t>−</m:t>
                        </m:r>
                        <m:r>
                          <a:rPr lang="en-US" sz="2600" b="1" i="0" dirty="0" smtClean="0">
                            <a:latin typeface="Cambria Math"/>
                          </a:rPr>
                          <m:t>𝐜𝐨𝐬</m:t>
                        </m:r>
                        <m:d>
                          <m:dPr>
                            <m:ctrlPr>
                              <a:rPr lang="en-US" sz="26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0" dirty="0" smtClean="0">
                                <a:latin typeface="Cambria Math"/>
                              </a:rPr>
                              <m:t>𝟓𝐱</m:t>
                            </m:r>
                            <m:r>
                              <a:rPr lang="en-US" sz="2600" b="1" i="0" dirty="0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600" b="1" i="0" dirty="0" smtClean="0">
                                <a:latin typeface="Cambria Math"/>
                              </a:rPr>
                              <m:t>𝟑𝐱</m:t>
                            </m:r>
                          </m:e>
                        </m:d>
                        <m:r>
                          <a:rPr lang="en-US" sz="2600" b="1" i="0" dirty="0" smtClean="0"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dx</a:t>
                </a:r>
                <a:endParaRPr lang="en-US" sz="2600" b="1" dirty="0" smtClean="0"/>
              </a:p>
              <a:p>
                <a:pPr marL="0" indent="0">
                  <a:buNone/>
                </a:pPr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600" b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sz="26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𝐜𝐨𝐬</m:t>
                        </m:r>
                        <m:r>
                          <a:rPr lang="en-US" sz="2600" b="1" i="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𝟐𝐱</m:t>
                        </m:r>
                        <m:r>
                          <a:rPr lang="en-US" sz="2600" b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600" b="1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𝐜𝐨𝐬</m:t>
                        </m:r>
                        <m:r>
                          <a:rPr lang="en-US" sz="2600" b="1" i="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𝟖𝐱</m:t>
                        </m:r>
                        <m:r>
                          <a:rPr lang="en-US" sz="2600" b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dx</a:t>
                </a:r>
              </a:p>
              <a:p>
                <a:pPr marL="0" indent="0">
                  <a:buNone/>
                </a:pPr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600" b="1" i="0" smtClean="0">
                            <a:latin typeface="Cambria Math"/>
                            <a:cs typeface="Times New Roman" pitchFamily="18" charset="0"/>
                          </a:rPr>
                          <m:t>𝐬𝐢𝐧𝟐𝐱</m:t>
                        </m:r>
                      </m:num>
                      <m:den>
                        <m:r>
                          <a:rPr lang="en-US" sz="2600" b="1" i="0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600" b="1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0" smtClean="0">
                            <a:latin typeface="Cambria Math"/>
                          </a:rPr>
                          <m:t>𝐬𝐢𝐧𝟖𝐱</m:t>
                        </m:r>
                      </m:num>
                      <m:den>
                        <m:r>
                          <a:rPr lang="en-US" sz="2600" b="1" i="0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] + c (</a:t>
                </a:r>
                <a:r>
                  <a:rPr lang="en-US" sz="2600" b="1" dirty="0" err="1" smtClean="0"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sz="2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q"/>
                </a:pPr>
                <a:r>
                  <a:rPr lang="en-US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bn-BD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6)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𝐜𝐨𝐬𝐱</m:t>
                            </m:r>
                          </m:num>
                          <m:den>
                            <m:r>
                              <a:rPr lang="en-US" sz="2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√</m:t>
                            </m:r>
                            <m:r>
                              <a:rPr lang="en-US" sz="2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𝐬𝐢𝐧𝐱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dx  </a:t>
                </a:r>
                <a:r>
                  <a:rPr lang="bn-BD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  <a:r>
                  <a:rPr lang="en-US" sz="2600" b="1" dirty="0" err="1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sinx</a:t>
                </a:r>
                <a:r>
                  <a:rPr lang="en-US" sz="26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endParaRPr lang="bn-BD" sz="2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bn-BD" sz="26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BD" sz="2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  ⁖ </a:t>
                </a:r>
                <a:r>
                  <a:rPr lang="en-US" sz="26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cosxdx</a:t>
                </a:r>
                <a:r>
                  <a:rPr lang="en-US" sz="2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600" b="1" dirty="0" err="1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dz</a:t>
                </a:r>
                <a:r>
                  <a:rPr lang="bn-BD" sz="2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2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26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0" smtClean="0">
                                <a:latin typeface="Cambria Math"/>
                                <a:cs typeface="Times New Roman" pitchFamily="18" charset="0"/>
                              </a:rPr>
                              <m:t>𝐝𝐳</m:t>
                            </m:r>
                          </m:num>
                          <m:den>
                            <m:r>
                              <a:rPr lang="en-US" sz="2600" b="1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√</m:t>
                            </m:r>
                            <m:r>
                              <a:rPr lang="en-US" sz="2600" b="1" i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𝐳</m:t>
                            </m:r>
                          </m:den>
                        </m:f>
                      </m:e>
                    </m:nary>
                  </m:oMath>
                </a14:m>
                <a:r>
                  <a:rPr lang="bn-BD" sz="2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= 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𝐳</m:t>
                        </m:r>
                      </m:e>
                    </m:rad>
                  </m:oMath>
                </a14:m>
                <a:r>
                  <a:rPr lang="bn-BD" sz="2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+ c</a:t>
                </a:r>
                <a:endParaRPr lang="en-US" sz="2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         = 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1" i="0" smtClean="0">
                            <a:latin typeface="Cambria Math"/>
                            <a:cs typeface="Times New Roman" pitchFamily="18" charset="0"/>
                          </a:rPr>
                          <m:t>𝐬𝐢𝐧𝐱</m:t>
                        </m:r>
                      </m:e>
                    </m:rad>
                  </m:oMath>
                </a14:m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 + c</a:t>
                </a:r>
              </a:p>
              <a:p>
                <a:pPr marL="0" indent="0">
                  <a:buNone/>
                </a:pPr>
                <a:endParaRPr lang="en-US" sz="26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8686800" cy="5715000"/>
              </a:xfrm>
              <a:blipFill rotWithShape="0">
                <a:blip r:embed="rId2"/>
                <a:stretch>
                  <a:fillRect l="-1053" t="-13554" b="-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3657600" y="4038600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BIIT (Bogra)\Desktop\3333\images.jpg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1"/>
            <a:ext cx="1752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BIIT (Bogra)\Desktop\3333\images.jpg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76600"/>
            <a:ext cx="1752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153400" cy="5791200"/>
              </a:xfrm>
            </p:spPr>
            <p:txBody>
              <a:bodyPr>
                <a:normAutofit fontScale="25000" lnSpcReduction="20000"/>
              </a:bodyPr>
              <a:lstStyle/>
              <a:p>
                <a:pPr>
                  <a:buFont typeface="Wingdings" pitchFamily="2" charset="2"/>
                  <a:buChar char="q"/>
                </a:pPr>
                <a:r>
                  <a:rPr lang="bn-BD" sz="9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7)</a:t>
                </a:r>
                <a:r>
                  <a:rPr lang="en-US" sz="9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9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9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6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sz="96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𝟒</m:t>
                            </m:r>
                          </m:sup>
                        </m:sSup>
                        <m:r>
                          <a:rPr lang="en-US" sz="96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𝐱</m:t>
                        </m:r>
                      </m:e>
                    </m:nary>
                  </m:oMath>
                </a14:m>
                <a:r>
                  <a:rPr lang="en-US" sz="9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dx</a:t>
                </a:r>
              </a:p>
              <a:p>
                <a:pPr marL="0" indent="0">
                  <a:buNone/>
                </a:pPr>
                <a:r>
                  <a:rPr lang="en-US" sz="9600" dirty="0" smtClean="0">
                    <a:latin typeface="Times New Roman" pitchFamily="18" charset="0"/>
                    <a:cs typeface="Times New Roman" pitchFamily="18" charset="0"/>
                  </a:rPr>
                  <a:t>      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9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9600" b="0" i="0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96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960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9600" b="0" i="0" smtClean="0">
                                    <a:latin typeface="Cambria Math"/>
                                    <a:cs typeface="Times New Roman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9600" b="0" i="0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9600" dirty="0" smtClean="0">
                    <a:latin typeface="Times New Roman" pitchFamily="18" charset="0"/>
                    <a:cs typeface="Times New Roman" pitchFamily="18" charset="0"/>
                  </a:rPr>
                  <a:t>dx</a:t>
                </a:r>
              </a:p>
              <a:p>
                <a:pPr marL="0" indent="0">
                  <a:buNone/>
                </a:pPr>
                <a:r>
                  <a:rPr lang="en-US" sz="9600" dirty="0" smtClean="0">
                    <a:latin typeface="Times New Roman" pitchFamily="18" charset="0"/>
                    <a:cs typeface="Times New Roman" pitchFamily="18" charset="0"/>
                  </a:rPr>
                  <a:t>      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9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9600" b="0" i="0" smtClean="0">
                            <a:latin typeface="Cambria Math"/>
                            <a:cs typeface="Times New Roman" pitchFamily="18" charset="0"/>
                          </a:rPr>
                          <m:t>{</m:t>
                        </m:r>
                        <m:f>
                          <m:fPr>
                            <m:ctrlPr>
                              <a:rPr lang="en-US" sz="96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9600" b="0" i="0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96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  <m: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cos</m:t>
                            </m:r>
                            <m: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x</m:t>
                            </m:r>
                            <m: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)}</m:t>
                            </m:r>
                          </m:e>
                          <m:sup>
                            <m: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9600" dirty="0" smtClean="0">
                    <a:latin typeface="Times New Roman" pitchFamily="18" charset="0"/>
                    <a:cs typeface="Times New Roman" pitchFamily="18" charset="0"/>
                  </a:rPr>
                  <a:t>dx</a:t>
                </a:r>
              </a:p>
              <a:p>
                <a:pPr marL="0" indent="0">
                  <a:buNone/>
                </a:pPr>
                <a:r>
                  <a:rPr lang="en-US" sz="9600" dirty="0" smtClean="0">
                    <a:latin typeface="Times New Roman" pitchFamily="18" charset="0"/>
                    <a:cs typeface="Times New Roman" pitchFamily="18" charset="0"/>
                  </a:rPr>
                  <a:t>      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9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96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9600" b="0" i="0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9600" dirty="0" smtClean="0">
                    <a:latin typeface="Times New Roman" pitchFamily="18" charset="0"/>
                    <a:cs typeface="Times New Roman" pitchFamily="18" charset="0"/>
                  </a:rPr>
                  <a:t>(1-2cos2x+cos²2x)dx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sz="9600" dirty="0" smtClean="0">
                    <a:latin typeface="Times New Roman" pitchFamily="18" charset="0"/>
                    <a:cs typeface="Times New Roman" pitchFamily="18" charset="0"/>
                  </a:rPr>
                  <a:t>       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9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96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96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e>
                    </m:nary>
                    <m:r>
                      <a:rPr lang="en-US" sz="96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{</m:t>
                    </m:r>
                  </m:oMath>
                </a14:m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1-2cos2x+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96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(</m:t>
                    </m:r>
                  </m:oMath>
                </a14:m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1+cos4x)}dx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sz="9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9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96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96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e>
                    </m:nary>
                    <m:r>
                      <a:rPr lang="en-US" sz="960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{</m:t>
                    </m:r>
                  </m:oMath>
                </a14:m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1-2cos2x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6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9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9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cos4x)}</a:t>
                </a:r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sz="9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sz="9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96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960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den>
                        </m:f>
                      </m:e>
                    </m:nary>
                    <m:r>
                      <a:rPr lang="en-US" sz="9600" i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{</m:t>
                    </m:r>
                    <m:r>
                      <a:rPr lang="en-US" sz="96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9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9600" b="0" i="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− </m:t>
                    </m:r>
                  </m:oMath>
                </a14:m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2cos2x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600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9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cos4x)}</a:t>
                </a:r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dx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96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96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9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dx</m:t>
                        </m:r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</m:e>
                    </m:nary>
                  </m:oMath>
                </a14:m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9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  <m: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xdx</m:t>
                        </m:r>
                        <m: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</m:e>
                    </m:nary>
                    <m:f>
                      <m:fPr>
                        <m:ctrlPr>
                          <a:rPr lang="en-US" sz="9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9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  <m: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xdx</m:t>
                        </m:r>
                        <m: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sz="9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96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96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 –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sin</m:t>
                        </m:r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</m:num>
                      <m:den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6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9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sin</m:t>
                        </m:r>
                        <m: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</m:num>
                      <m:den>
                        <m: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] + c</a:t>
                </a:r>
              </a:p>
              <a:p>
                <a:pPr marL="0" lvl="0" indent="0">
                  <a:buClr>
                    <a:srgbClr val="94C600"/>
                  </a:buClr>
                  <a:buNone/>
                </a:pPr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9600" b="0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96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96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960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9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 – </a:t>
                </a:r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sin2x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9600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sin</m:t>
                        </m:r>
                        <m:r>
                          <a:rPr lang="en-US" sz="9600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9600" dirty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</m:num>
                      <m:den>
                        <m:r>
                          <a:rPr lang="en-US" sz="9600" b="0" i="0" dirty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] + c (</a:t>
                </a:r>
                <a:r>
                  <a:rPr lang="en-US" sz="96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9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9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9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153400" cy="5791200"/>
              </a:xfrm>
              <a:blipFill rotWithShape="0">
                <a:blip r:embed="rId2"/>
                <a:stretch>
                  <a:fillRect l="-1121" t="-13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C:\Users\BIIT (Bogra)\Desktop\3333\index.jpg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85801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BIIT (Bogra)\Desktop\3333\index.jpg4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" y="-137615"/>
            <a:ext cx="8229600" cy="990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9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747</TotalTime>
  <Words>71</Words>
  <Application>Microsoft Office PowerPoint</Application>
  <PresentationFormat>On-screen Show (4:3)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Cambria Math</vt:lpstr>
      <vt:lpstr>NikoshBAN</vt:lpstr>
      <vt:lpstr>SutonnyMJ</vt:lpstr>
      <vt:lpstr>Times New Roman</vt:lpstr>
      <vt:lpstr>Vrinda</vt:lpstr>
      <vt:lpstr>Wingdings</vt:lpstr>
      <vt:lpstr>Clarity</vt:lpstr>
      <vt:lpstr>Welcome to my session</vt:lpstr>
      <vt:lpstr>শিক্ষক পরিচিতিঃ</vt:lpstr>
      <vt:lpstr>PowerPoint Presentation</vt:lpstr>
      <vt:lpstr>প্রয়োজনীয় সূত্র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BIIT (Bogra)</dc:creator>
  <cp:lastModifiedBy>Md Anowar Hossain</cp:lastModifiedBy>
  <cp:revision>110</cp:revision>
  <dcterms:created xsi:type="dcterms:W3CDTF">2013-11-13T08:32:06Z</dcterms:created>
  <dcterms:modified xsi:type="dcterms:W3CDTF">2023-11-20T09:21:43Z</dcterms:modified>
</cp:coreProperties>
</file>