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lalmiah2098@gmail.com" initials="" lastIdx="1" clrIdx="0">
    <p:extLst>
      <p:ext uri="{19B8F6BF-5375-455C-9EA6-DF929625EA0E}">
        <p15:presenceInfo xmlns:p15="http://schemas.microsoft.com/office/powerpoint/2012/main" userId="988b843bfdafb44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09-Nov-23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n.wikipedia.org/wiki/%E0%A6%8F%E0%A6%B8_%E0%A6%86%E0%A6%87_%E0%A6%8F%E0%A6%95%E0%A6%95" TargetMode="External"/><Relationship Id="rId2" Type="http://schemas.openxmlformats.org/officeDocument/2006/relationships/hyperlink" Target="https://bn.wikipedia.org/wiki/%E0%A6%86%E0%A6%AF%E0%A6%BC%E0%A6%A4%E0%A6%A8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acioncontinua.ufm.edu/taller/taller-preguntas-fantasticas-y-donde-encontrarlas/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thank-you-png/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610128-766D-B37D-E49C-016EFD92A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3168" y="513218"/>
            <a:ext cx="9924288" cy="1091183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বিষয়ঃ</a:t>
            </a:r>
            <a:r>
              <a:rPr lang="en-US" dirty="0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স্ট্রাকচারাল</a:t>
            </a:r>
            <a:r>
              <a:rPr lang="en-US" dirty="0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মেকানিক্স</a:t>
            </a:r>
            <a:r>
              <a:rPr lang="en-US" dirty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(২৬৪৩২)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3E0D463-2337-DB27-99BE-A01ECF9148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2784" y="1987114"/>
            <a:ext cx="6925056" cy="432206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১ম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অধ্যায়ঃ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পদার্থের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যান্ত্রিক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গুনাগুন</a:t>
            </a:r>
            <a:endParaRPr lang="en-US" sz="32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endParaRPr lang="en-US" sz="32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endParaRPr lang="en-US" sz="32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endParaRPr lang="en-US" sz="32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endParaRPr lang="en-US" sz="32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মোঃ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মেহেদী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হাসান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রুবেল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জুনিয়র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ইন্সট্রাকট্রর</a:t>
            </a:r>
            <a:r>
              <a:rPr lang="en-US" smtClean="0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 (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সার্ভে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)</a:t>
            </a:r>
          </a:p>
          <a:p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বাংলাদেশ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সার্ভে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ইন্সটিতিউট,কুমিল্লা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0741787-D1CD-96DF-2D97-A33A38A2E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6480" y="3603317"/>
            <a:ext cx="2255520" cy="270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7BC124-0305-145D-B380-930776093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49" y="381000"/>
            <a:ext cx="3520440" cy="61874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পীড়ন-বিকৃতির</a:t>
            </a:r>
            <a:r>
              <a:rPr lang="en-US" dirty="0"/>
              <a:t> </a:t>
            </a:r>
            <a:r>
              <a:rPr lang="en-US" dirty="0" err="1"/>
              <a:t>সংজ্ঞাঃ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C6A2D2D-120D-C4C7-C514-916D751E4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0" y="1316736"/>
            <a:ext cx="6164653" cy="5632704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পীড়নঃ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বস্তুর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ওপর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বাইরে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থেকে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বল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প্রয়োগ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হলে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বস্তুর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আকার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u="none" strike="noStrike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tooltip="আয়তন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আয়তনে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পরিবর্তন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ঘটে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একেই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b="1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পীড়ন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বলে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400" kern="100" cap="small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P=F/A.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kern="100" cap="small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kern="100" cap="small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kern="100" cap="small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আন্তর্জাতিক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পদ্ধতিতে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u="none" strike="noStrike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এস আই একক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এসআই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পীড়নের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একক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প্যাসকেল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(Pa).</a:t>
            </a:r>
            <a:endParaRPr lang="en-US" sz="2400" kern="100" cap="small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বিকৃতি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ঃ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বাহ্যিক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বল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প্রয়োগের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মাধ্যমে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কোনো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বস্তুর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একক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মাত্রার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পরিবর্তন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ঘটে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তাকে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বিকৃতি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বলে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kern="100" cap="small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F7660CE6-54AE-B2C1-2A53-70359F4872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3853" y="4140559"/>
            <a:ext cx="5341546" cy="271744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8D721F23-FD47-71A8-E579-F282E22FF7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3852" y="-1"/>
            <a:ext cx="5341547" cy="414055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28DB7760-49D5-1858-61D4-1C9CD804DD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6973" y="3137535"/>
            <a:ext cx="34861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439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5EBF10-3D08-2550-7D0D-29CAC771C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105" y="329185"/>
            <a:ext cx="6449567" cy="110947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পীড়ন-বিকৃতির</a:t>
            </a:r>
            <a:r>
              <a:rPr lang="en-US" dirty="0"/>
              <a:t> </a:t>
            </a:r>
            <a:r>
              <a:rPr lang="en-US" dirty="0" err="1"/>
              <a:t>প্রকারভেদঃ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59AB8FA-9EB9-311B-29E9-B3008025E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832" y="1438658"/>
            <a:ext cx="11545824" cy="5419342"/>
          </a:xfrm>
        </p:spPr>
        <p:txBody>
          <a:bodyPr>
            <a:normAutofit/>
          </a:bodyPr>
          <a:lstStyle/>
          <a:p>
            <a:pPr algn="l"/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পীড়নের প্রকারভেদ</a:t>
            </a:r>
            <a:r>
              <a:rPr lang="en-US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;</a:t>
            </a:r>
            <a:endParaRPr lang="as-IN" sz="2400" b="0" i="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Google Sans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দৈর্ঘ্য বা টান পীড়ন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2400" b="1" i="0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চাপ</a:t>
            </a:r>
            <a:r>
              <a:rPr lang="en-US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 </a:t>
            </a: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 পীড়ন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2400" b="1" i="0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শিয়ার</a:t>
            </a:r>
            <a:r>
              <a:rPr lang="en-US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 </a:t>
            </a: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 পীড়ন</a:t>
            </a:r>
          </a:p>
          <a:p>
            <a:pPr algn="ctr"/>
            <a:endParaRPr lang="en-US" sz="2400" dirty="0"/>
          </a:p>
          <a:p>
            <a:pPr algn="l"/>
            <a:r>
              <a:rPr lang="en-US" sz="2400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Google Sans"/>
              </a:rPr>
              <a:t>বিকৃতির</a:t>
            </a:r>
            <a:r>
              <a:rPr 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Google Sans"/>
              </a:rPr>
              <a:t> </a:t>
            </a: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 প্রকারভেদ</a:t>
            </a:r>
            <a:r>
              <a:rPr lang="en-US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;</a:t>
            </a:r>
            <a:endParaRPr lang="as-IN" sz="2400" b="0" i="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Google Sans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দৈর্ঘ্য বা টান </a:t>
            </a:r>
            <a:r>
              <a:rPr lang="en-US" sz="2400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Google Sans"/>
              </a:rPr>
              <a:t>বিকৃতি</a:t>
            </a:r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  <a:latin typeface="Google Sans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2400" b="1" i="0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চাপ</a:t>
            </a:r>
            <a:r>
              <a:rPr lang="en-US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 </a:t>
            </a: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 </a:t>
            </a:r>
            <a:r>
              <a:rPr lang="en-US" sz="2400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Google Sans"/>
              </a:rPr>
              <a:t>বিকৃতি</a:t>
            </a:r>
            <a:endParaRPr lang="as-IN" sz="2400" b="1" i="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Google Sans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2400" b="1" i="0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শিয়ার</a:t>
            </a:r>
            <a:r>
              <a:rPr lang="en-US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 </a:t>
            </a: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 </a:t>
            </a:r>
            <a:r>
              <a:rPr lang="en-US" sz="2400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Google Sans"/>
              </a:rPr>
              <a:t>বিকৃতি</a:t>
            </a:r>
            <a:endParaRPr lang="as-IN" sz="2400" b="1" i="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Google 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906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D41C38-D65D-D7E1-E275-DD6A5F34D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53" y="0"/>
            <a:ext cx="5032248" cy="914400"/>
          </a:xfrm>
        </p:spPr>
        <p:txBody>
          <a:bodyPr/>
          <a:lstStyle/>
          <a:p>
            <a:r>
              <a:rPr lang="en-US" dirty="0" err="1"/>
              <a:t>পীড়ন</a:t>
            </a:r>
            <a:r>
              <a:rPr lang="en-US" dirty="0"/>
              <a:t> </a:t>
            </a:r>
            <a:r>
              <a:rPr lang="en-US" dirty="0" err="1"/>
              <a:t>বিকৃতির</a:t>
            </a:r>
            <a:r>
              <a:rPr lang="en-US" dirty="0"/>
              <a:t> </a:t>
            </a:r>
            <a:r>
              <a:rPr lang="en-US" dirty="0" err="1"/>
              <a:t>ডায়াগ্রামঃ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145438-DDA1-EFCA-9620-DB69665809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4697" y="3681984"/>
            <a:ext cx="3934968" cy="2467356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cap="small" dirty="0">
                <a:solidFill>
                  <a:srgbClr val="050505"/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cap="small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মাইল্ড</a:t>
            </a:r>
            <a:r>
              <a:rPr lang="en-US" sz="1800" kern="0" cap="small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স্টীলের</a:t>
            </a:r>
            <a:r>
              <a:rPr lang="en-US" sz="1800" kern="0" cap="small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পীড়ন</a:t>
            </a: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বিকৃতি</a:t>
            </a:r>
            <a:r>
              <a:rPr lang="en-US" sz="1800" kern="0" cap="small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ডায়াগ্রাম</a:t>
            </a:r>
            <a:r>
              <a:rPr lang="en-US" sz="1800" kern="0" cap="small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kern="0" cap="small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kern="100" cap="small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চিত্রে</a:t>
            </a:r>
            <a:r>
              <a:rPr lang="en-US" sz="1800" kern="0" cap="small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800" kern="100" cap="small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= Proportional Limit</a:t>
            </a:r>
            <a:endParaRPr lang="en-US" sz="1800" kern="10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Y1 =Initial Yield Point</a:t>
            </a:r>
            <a:endParaRPr lang="en-US" sz="1800" kern="10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Y2 = Final Yield Point</a:t>
            </a:r>
            <a:endParaRPr lang="en-US" sz="1800" kern="10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= Ultimate Point</a:t>
            </a:r>
            <a:endParaRPr lang="en-US" sz="1800" kern="10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= Breaking / Fracture Point</a:t>
            </a:r>
            <a:endParaRPr lang="en-US" sz="1800" kern="10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2836C8F-9C12-4486-D8EE-7851137ED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880" y="675132"/>
            <a:ext cx="7437120" cy="47868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9C80501D-7484-27F4-5A21-505E3743D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433" y="1178052"/>
            <a:ext cx="3165021" cy="177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2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F26EFA-4871-677E-7D2B-F0E955729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" y="405384"/>
            <a:ext cx="6164653" cy="886968"/>
          </a:xfrm>
        </p:spPr>
        <p:txBody>
          <a:bodyPr>
            <a:normAutofit/>
          </a:bodyPr>
          <a:lstStyle/>
          <a:p>
            <a:r>
              <a:rPr lang="en-US" dirty="0" err="1"/>
              <a:t>হুকের</a:t>
            </a:r>
            <a:r>
              <a:rPr lang="en-US" dirty="0"/>
              <a:t> </a:t>
            </a:r>
            <a:r>
              <a:rPr lang="en-US" dirty="0" err="1"/>
              <a:t>সূত্র</a:t>
            </a:r>
            <a:r>
              <a:rPr lang="en-US" dirty="0"/>
              <a:t> ও </a:t>
            </a:r>
            <a:r>
              <a:rPr lang="en-US" dirty="0" err="1"/>
              <a:t>পয়সনের</a:t>
            </a:r>
            <a:r>
              <a:rPr lang="en-US" dirty="0"/>
              <a:t> </a:t>
            </a:r>
            <a:r>
              <a:rPr lang="en-US" dirty="0" err="1"/>
              <a:t>অনুপাতঃ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215767D-3D63-1F0E-883A-63995DBA0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9080" y="1536192"/>
            <a:ext cx="6591373" cy="5321808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হুকের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সুত্রঃ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স্থিতিস্থাপকতার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সীমার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মধ্যে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বস্তুর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পীড়ন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ও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বিকৃত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সমানুপাতিক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হুকের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সুত্রটা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একেভারে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সহজ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ভাবে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বুঝালে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এমন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হবে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আপনি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হাতে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শলা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এই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জাতিয়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কিছু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একটা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নিয়ে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তাতে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যত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বেশি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বল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প্রয়োগ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করবেন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তা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ততবেশি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বাকা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হবে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অর্থা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ৎ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বল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যত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বেশি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বাকাও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তত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বেশি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এমনটা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চলতে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থাকবে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তা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যতক্ষণ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না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ভেঙে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যায়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kern="0" cap="small" dirty="0">
              <a:effectLst/>
              <a:latin typeface="Nirmala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পয়সনের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অনুপাতঃ</a:t>
            </a:r>
            <a:r>
              <a:rPr lang="en-US" sz="2000" b="1" kern="0" cap="small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স্থিতিস্থাপক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সীমার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মধ্যে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বস্তুর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পার্শ্ব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বিকৃতি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ও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দৈর্ঘ্য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বিকৃতির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অনুপাত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একটি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ধ্রুব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সংখ্যা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 </a:t>
            </a:r>
            <a:r>
              <a:rPr lang="en-US" sz="2000" b="1" kern="0" cap="small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এ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ধ্রুব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সংখ্যাকে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বস্তুর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উপাদানের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পয়সনের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অনুপাত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বলে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US" sz="2000" b="1" kern="100" cap="smal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kern="100" cap="small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পয়সনের</a:t>
            </a:r>
            <a:r>
              <a:rPr lang="en-US" sz="2000" b="1" kern="100" cap="small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kern="100" cap="small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অনুপাত</a:t>
            </a:r>
            <a:r>
              <a:rPr lang="en-US" sz="2000" b="1" kern="100" cap="small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=</a:t>
            </a:r>
            <a:r>
              <a:rPr lang="en-US" sz="2000" b="1" kern="100" cap="small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পার্শ্ব</a:t>
            </a:r>
            <a:r>
              <a:rPr lang="en-US" sz="2000" b="1" kern="100" cap="small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kern="100" cap="small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বিকৃতি</a:t>
            </a:r>
            <a:r>
              <a:rPr lang="en-US" sz="2000" b="1" kern="100" cap="small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2000" b="1" kern="100" cap="small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দৈর্ঘ্য</a:t>
            </a:r>
            <a:r>
              <a:rPr lang="en-US" sz="2000" b="1" kern="100" cap="small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kern="100" cap="small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বিকৃতি</a:t>
            </a:r>
            <a:r>
              <a:rPr lang="en-US" sz="2000" b="1" kern="100" cap="small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endParaRPr lang="en-US" sz="2000" b="1" kern="100" cap="smal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4677185-8255-FC6C-1E50-5A322AACB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8532" y="405384"/>
            <a:ext cx="5341547" cy="35600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201B5A57-B249-5F2C-68C5-D60507D76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317" y="4197096"/>
            <a:ext cx="2511975" cy="2002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88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47ED58-D148-4576-A94C-9E93531B1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992" y="536448"/>
            <a:ext cx="8973311" cy="597408"/>
          </a:xfrm>
        </p:spPr>
        <p:txBody>
          <a:bodyPr/>
          <a:lstStyle/>
          <a:p>
            <a:r>
              <a:rPr lang="en-US" dirty="0" err="1"/>
              <a:t>চিত্রে</a:t>
            </a:r>
            <a:r>
              <a:rPr lang="en-US" dirty="0"/>
              <a:t> </a:t>
            </a:r>
            <a:r>
              <a:rPr lang="en-US" dirty="0" err="1"/>
              <a:t>প্রদর্শিত</a:t>
            </a:r>
            <a:r>
              <a:rPr lang="en-US" dirty="0"/>
              <a:t> </a:t>
            </a:r>
            <a:r>
              <a:rPr lang="en-US" dirty="0" err="1"/>
              <a:t>স্টীল</a:t>
            </a:r>
            <a:r>
              <a:rPr lang="en-US" dirty="0"/>
              <a:t> </a:t>
            </a:r>
            <a:r>
              <a:rPr lang="en-US" dirty="0" err="1"/>
              <a:t>বারের</a:t>
            </a:r>
            <a:r>
              <a:rPr lang="en-US" dirty="0"/>
              <a:t> </a:t>
            </a:r>
            <a:r>
              <a:rPr lang="en-US" dirty="0" err="1"/>
              <a:t>দৈর্ঘ্য</a:t>
            </a:r>
            <a:r>
              <a:rPr lang="en-US" dirty="0"/>
              <a:t> </a:t>
            </a:r>
            <a:r>
              <a:rPr lang="en-US" dirty="0" err="1"/>
              <a:t>প্রসারণের</a:t>
            </a:r>
            <a:r>
              <a:rPr lang="en-US" dirty="0"/>
              <a:t> </a:t>
            </a:r>
            <a:r>
              <a:rPr lang="en-US" dirty="0" err="1"/>
              <a:t>পরিমাণ</a:t>
            </a:r>
            <a:r>
              <a:rPr lang="en-US" dirty="0"/>
              <a:t> </a:t>
            </a:r>
            <a:r>
              <a:rPr lang="en-US" dirty="0" err="1"/>
              <a:t>বের</a:t>
            </a:r>
            <a:r>
              <a:rPr lang="en-US" dirty="0"/>
              <a:t> </a:t>
            </a:r>
            <a:r>
              <a:rPr lang="en-US" dirty="0" err="1"/>
              <a:t>কর</a:t>
            </a:r>
            <a:r>
              <a:rPr lang="en-US" dirty="0"/>
              <a:t>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64D301B-4361-9A5F-73E3-58C484B2A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92" y="1133856"/>
            <a:ext cx="11875008" cy="572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85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="" xmlns:a16="http://schemas.microsoft.com/office/drawing/2014/main" id="{2D388CA6-505A-C926-FF62-DFF55E7D817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73736" y="100584"/>
                <a:ext cx="6164653" cy="13716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/>
                  <a:t>প্রমাণ </a:t>
                </a:r>
                <a:r>
                  <a:rPr lang="en-US" dirty="0" err="1"/>
                  <a:t>কর</a:t>
                </a:r>
                <a:r>
                  <a:rPr lang="en-US" dirty="0"/>
                  <a:t> </a:t>
                </a:r>
                <a:r>
                  <a:rPr lang="en-US" dirty="0" err="1"/>
                  <a:t>যে</a:t>
                </a:r>
                <a:r>
                  <a:rPr lang="en-US" dirty="0"/>
                  <a:t>, </a:t>
                </a:r>
                <a:r>
                  <a:rPr lang="en-US" sz="4000" kern="0" cap="small" dirty="0">
                    <a:solidFill>
                      <a:schemeClr val="tx1"/>
                    </a:solidFill>
                    <a:effectLst/>
                    <a:latin typeface="Segoe UI Historic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kern="0" cap="small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Segoe UI Historic" panose="020B0502040204020203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kern="0" cap="small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Segoe UI Historic" panose="020B0502040204020203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 kern="0" cap="small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Segoe UI Historic" panose="020B0502040204020203" pitchFamily="34" charset="0"/>
                              </a:rPr>
                              <m:t>𝑠𝑒</m:t>
                            </m:r>
                          </m:e>
                          <m:sup>
                            <m:r>
                              <a:rPr lang="en-US" sz="4000" i="1" kern="0" cap="small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Segoe UI Historic" panose="020B0502040204020203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i="1" kern="0" cap="small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Segoe UI Historic" panose="020B0502040204020203" pitchFamily="34" charset="0"/>
                          </a:rPr>
                          <m:t>𝑉</m:t>
                        </m:r>
                      </m:num>
                      <m:den>
                        <m:r>
                          <a:rPr lang="en-US" sz="4000" i="1" kern="0" cap="small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Segoe UI Historic" panose="020B0502040204020203" pitchFamily="34" charset="0"/>
                          </a:rPr>
                          <m:t>2</m:t>
                        </m:r>
                        <m:r>
                          <a:rPr lang="en-US" sz="4000" i="1" kern="0" cap="small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Segoe UI Historic" panose="020B0502040204020203" pitchFamily="34" charset="0"/>
                          </a:rPr>
                          <m:t>𝐸</m:t>
                        </m:r>
                      </m:den>
                    </m:f>
                  </m:oMath>
                </a14:m>
                <a:r>
                  <a:rPr lang="en-US" sz="1800" kern="100" cap="small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br>
                  <a:rPr lang="en-US" sz="1800" kern="100" cap="small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2D388CA6-505A-C926-FF62-DFF55E7D817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73736" y="100584"/>
                <a:ext cx="6164653" cy="1371600"/>
              </a:xfrm>
              <a:blipFill>
                <a:blip r:embed="rId2"/>
                <a:stretch>
                  <a:fillRect l="-1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4F0A33F-C0C6-09E0-99F4-33736A596F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1" y="1056680"/>
            <a:ext cx="9838944" cy="541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2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778BD16-1A48-692B-B602-A80582EF30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56237" y="1755266"/>
            <a:ext cx="4813853" cy="360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867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D03D9DEB-43CF-2606-B5E5-0B5C37BFCC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12376" y="972121"/>
            <a:ext cx="4949000" cy="467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276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61</TotalTime>
  <Words>154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Google Sans</vt:lpstr>
      <vt:lpstr>Nikosh</vt:lpstr>
      <vt:lpstr>Nirmala UI</vt:lpstr>
      <vt:lpstr>Poppins</vt:lpstr>
      <vt:lpstr>Segoe UI</vt:lpstr>
      <vt:lpstr>Segoe UI Historic</vt:lpstr>
      <vt:lpstr>Times New Roman</vt:lpstr>
      <vt:lpstr>Vrinda</vt:lpstr>
      <vt:lpstr>Celestial</vt:lpstr>
      <vt:lpstr>বিষয়ঃ স্ট্রাকচারাল মেকানিক্স(২৬৪৩২)</vt:lpstr>
      <vt:lpstr>পীড়ন-বিকৃতির সংজ্ঞাঃ</vt:lpstr>
      <vt:lpstr>পীড়ন-বিকৃতির প্রকারভেদঃ </vt:lpstr>
      <vt:lpstr>পীড়ন বিকৃতির ডায়াগ্রামঃ</vt:lpstr>
      <vt:lpstr>হুকের সূত্র ও পয়সনের অনুপাতঃ</vt:lpstr>
      <vt:lpstr>চিত্রে প্রদর্শিত স্টীল বারের দৈর্ঘ্য প্রসারণের পরিমাণ বের কর?</vt:lpstr>
      <vt:lpstr>প্রমাণ কর যে, R=(〖se〗^2 V)/2E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বিষয়ঃস্ট্রাকচারাল মেকানিক্স(২৬৪৩২)</dc:title>
  <dc:creator>dulalmiah2098@gmail.com</dc:creator>
  <cp:lastModifiedBy>Md Anowar Hossain</cp:lastModifiedBy>
  <cp:revision>7</cp:revision>
  <dcterms:created xsi:type="dcterms:W3CDTF">2023-10-11T18:35:03Z</dcterms:created>
  <dcterms:modified xsi:type="dcterms:W3CDTF">2023-11-09T05:42:33Z</dcterms:modified>
</cp:coreProperties>
</file>