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3" r:id="rId7"/>
    <p:sldId id="264" r:id="rId8"/>
    <p:sldId id="265" r:id="rId9"/>
    <p:sldId id="270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6" r:id="rId19"/>
    <p:sldId id="275" r:id="rId20"/>
    <p:sldId id="262" r:id="rId21"/>
    <p:sldId id="26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68" autoAdjust="0"/>
  </p:normalViewPr>
  <p:slideViewPr>
    <p:cSldViewPr>
      <p:cViewPr varScale="1">
        <p:scale>
          <a:sx n="109" d="100"/>
          <a:sy n="109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5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4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5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9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6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7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2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7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FBEB1-27EF-4899-92A1-59C2A12D0C97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67769-E564-43C2-9E1D-9DE8AF01E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3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Welcome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to my 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8915400" cy="1524000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  <a:cs typeface="Arial" charset="0"/>
              </a:rPr>
              <a:t>Bangladesh Survey Institute,</a:t>
            </a:r>
          </a:p>
          <a:p>
            <a:pPr lvl="0"/>
            <a:r>
              <a:rPr lang="en-US" b="1" dirty="0" err="1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  <a:cs typeface="Arial" charset="0"/>
              </a:rPr>
              <a:t>Cumilla</a:t>
            </a:r>
            <a:endParaRPr lang="en-US" b="1" dirty="0" smtClean="0">
              <a:solidFill>
                <a:srgbClr val="0070C0"/>
              </a:solidFill>
              <a:latin typeface="Gungsuh" pitchFamily="18" charset="-127"/>
              <a:ea typeface="Gungsuh" pitchFamily="18" charset="-127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3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0"/>
                <a:ext cx="7010400" cy="99060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11.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sz="40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𝐚</m:t>
                            </m:r>
                          </m:sub>
                        </m:sSub>
                      </m:fName>
                      <m:e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</m:func>
                  </m:oMath>
                </a14:m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40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br>
                  <a:rPr lang="en-US" sz="40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r>
                  <a:rPr lang="en-US" sz="40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/>
                </a:r>
                <a:br>
                  <a:rPr lang="en-US" sz="40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0"/>
                <a:ext cx="7010400" cy="990600"/>
              </a:xfrm>
              <a:blipFill rotWithShape="1">
                <a:blip r:embed="rId2" cstate="print"/>
                <a:stretch>
                  <a:fillRect l="-3130" t="-125767" b="-140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066800"/>
                <a:ext cx="7086600" cy="21336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𝐚</m:t>
                            </m:r>
                          </m:sub>
                        </m:sSub>
                      </m:fName>
                      <m:e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</m:func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</m:den>
                    </m:f>
                    <m:func>
                      <m:func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𝐚</m:t>
                            </m:r>
                          </m:sub>
                        </m:sSub>
                      </m:fName>
                      <m:e>
                        <m:r>
                          <a:rPr lang="en-US" b="1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𝐞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066800"/>
                <a:ext cx="7086600" cy="2133600"/>
              </a:xfrm>
              <a:blipFill rotWithShape="1">
                <a:blip r:embed="rId3" cstate="print"/>
                <a:stretch>
                  <a:fillRect l="-2150" t="-5429" b="-3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3518648"/>
                <a:ext cx="6781800" cy="900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19.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( 10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518648"/>
                <a:ext cx="6781800" cy="90095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2695" b="-1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4411438"/>
                <a:ext cx="7010400" cy="1796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sz="32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t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( 10</a:t>
                </a:r>
                <a:r>
                  <a:rPr lang="en-US" sz="32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= 10</a:t>
                </a:r>
                <a:r>
                  <a:rPr lang="en-US" sz="32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sub>
                        </m:sSub>
                      </m:fName>
                      <m:e>
                        <m:r>
                          <a:rPr lang="en-US" sz="3200" b="1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  <m:r>
                          <a:rPr lang="en-US" sz="3200" b="1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   </m:t>
                        </m:r>
                      </m:e>
                    </m:func>
                  </m:oMath>
                </a14:m>
                <a:r>
                  <a:rPr lang="en-US" sz="32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2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Ans)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411438"/>
                <a:ext cx="7010400" cy="179600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2174" t="-4422"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613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685800"/>
                <a:ext cx="8763000" cy="5570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22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3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0" dirty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32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200" b="1" i="0" dirty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</m:e>
                            </m:rad>
                          </m:den>
                        </m:f>
                      </m:e>
                    </m:box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32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</a:p>
              <a:p>
                <a:endPara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r>
                  <a:rPr lang="en-US" sz="32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sz="32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t                     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𝐱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box>
                          <m:box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2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box>
                    <m:sSup>
                      <m:sSup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box>
                          <m:box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2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=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3200" b="1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</m:e>
                    </m:box>
                    <m:sSup>
                      <m:sSup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box>
                          <m:box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2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3200" b="1" i="0" dirty="0" smtClean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sz="3200" b="1" i="0" dirty="0" smtClean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3200" b="1" i="0" dirty="0" smtClean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= </a:t>
                </a:r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-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box>
                    <m:sSup>
                      <m:sSupPr>
                        <m:ctrlPr>
                          <a:rPr lang="en-US" sz="32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2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2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box>
                          <m:boxPr>
                            <m:ctrlPr>
                              <a:rPr lang="en-US" sz="32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2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sz="32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US" sz="32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sz="32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sz="32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5800"/>
                <a:ext cx="8763000" cy="557049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739" b="-2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015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76200"/>
                <a:ext cx="8763000" cy="76200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23</a:t>
                </a:r>
                <a:r>
                  <a:rPr lang="en-US" sz="3600" b="1" dirty="0" smtClean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sz="3600" b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𝐚</m:t>
                            </m:r>
                          </m:sub>
                        </m:sSub>
                      </m:fName>
                      <m:e>
                        <m:r>
                          <a:rPr lang="en-US" sz="3600" b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</m:func>
                  </m:oMath>
                </a14:m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b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/>
                </a:r>
                <a:b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76200"/>
                <a:ext cx="8763000" cy="762000"/>
              </a:xfrm>
              <a:blipFill rotWithShape="1">
                <a:blip r:embed="rId2" cstate="print"/>
                <a:stretch>
                  <a:fillRect l="-2434" t="-169600" b="-188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838200"/>
                <a:ext cx="87630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𝐛</m:t>
                            </m:r>
                          </m:sub>
                        </m:sSub>
                      </m:fName>
                      <m:e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𝒙</m:t>
                        </m:r>
                      </m:den>
                    </m:f>
                    <m:func>
                      <m:func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𝐛</m:t>
                            </m:r>
                          </m:sub>
                        </m:sSub>
                      </m:fName>
                      <m:e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  </m:t>
                        </m:r>
                      </m:e>
                    </m:func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838200"/>
                <a:ext cx="8763000" cy="1447800"/>
              </a:xfrm>
              <a:blipFill rotWithShape="1">
                <a:blip r:embed="rId3" cstate="print"/>
                <a:stretch>
                  <a:fillRect l="-1739" t="-5485" b="-53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" y="2286000"/>
                <a:ext cx="8839200" cy="81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24.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SutonnyMJ" pitchFamily="2" charset="0"/>
                          </a:rPr>
                          <m:t>𝒙</m:t>
                        </m:r>
                      </m:den>
                    </m:f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/>
                        <a:cs typeface="SutonnyMJ" pitchFamily="2" charset="0"/>
                      </a:rPr>
                      <m:t> )=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KZ 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286000"/>
                <a:ext cx="8839200" cy="81111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793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048000"/>
                <a:ext cx="8686800" cy="3701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sz="32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t                     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x )</a:t>
                </a:r>
                <a:r>
                  <a:rPr lang="en-US" sz="32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sz="3200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=  - 1 . X </a:t>
                </a:r>
                <a:r>
                  <a:rPr lang="en-US" sz="32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– 1  - 1</a:t>
                </a:r>
                <a:endParaRPr lang="en-US" sz="3200" b="1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=  - x </a:t>
                </a:r>
                <a:r>
                  <a:rPr lang="en-US" sz="32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- 2</a:t>
                </a:r>
              </a:p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=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  <m:r>
                          <a:rPr lang="en-US" sz="3200" b="1" i="0" baseline="30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sz="32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sz="32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  <a:endParaRPr lang="en-US" sz="32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0"/>
                <a:ext cx="8686800" cy="370152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1754" t="-2142" b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0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0"/>
                <a:ext cx="8839200" cy="9906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sz="3600" b="1" dirty="0" smtClean="0">
                    <a:solidFill>
                      <a:srgbClr val="FF0000"/>
                    </a:solidFill>
                  </a:rPr>
                  <a:t/>
                </a:r>
                <a:br>
                  <a:rPr lang="en-US" sz="3600" b="1" dirty="0" smtClean="0">
                    <a:solidFill>
                      <a:srgbClr val="FF0000"/>
                    </a:solidFill>
                  </a:rPr>
                </a:b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25. x 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Gimv‡c‡ÿ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1" i="0" dirty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  <m:sup>
                        <m:box>
                          <m:boxPr>
                            <m:ctrlPr>
                              <a:rPr lang="en-US" sz="36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36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6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1" i="0" dirty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3600" b="1" i="0" dirty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US" sz="36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GiAšÍixKiY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Ki|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endParaRPr 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0"/>
                <a:ext cx="8839200" cy="990600"/>
              </a:xfrm>
              <a:blipFill rotWithShape="1">
                <a:blip r:embed="rId2" cstate="print"/>
                <a:stretch>
                  <a:fillRect l="-2069" t="-57669" b="-7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47800"/>
                <a:ext cx="8534400" cy="5181600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sz="86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sz="86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           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8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8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8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− </m:t>
                        </m:r>
                        <m:box>
                          <m:box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86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US" sz="8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8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= -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86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86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box>
                    <m:sSup>
                      <m:sSup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  <m:sup>
                        <m:box>
                          <m:box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8600" b="1" i="0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8600" b="1" i="0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86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US" sz="8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sz="8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=</a:t>
                </a:r>
                <a:r>
                  <a:rPr lang="en-US" sz="8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-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86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86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box>
                    <m:sSup>
                      <m:sSup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box>
                          <m:box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86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8600" b="1" i="0" dirty="0" smtClean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sz="8600" b="1" i="0" dirty="0" smtClean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8600" b="1" i="0" dirty="0" smtClean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US" sz="8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sz="8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= </a:t>
                </a:r>
                <a:r>
                  <a:rPr lang="en-US" sz="8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-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86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8600" b="1" i="0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box>
                    <m:sSup>
                      <m:sSupPr>
                        <m:ctrlPr>
                          <a:rPr lang="en-US" sz="8600" b="1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8600" b="1" i="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86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box>
                          <m:boxPr>
                            <m:ctrlPr>
                              <a:rPr lang="en-US" sz="8600" b="1" i="1" dirty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8600" b="1" i="1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sz="8600" b="1" i="0" dirty="0">
                                    <a:solidFill>
                                      <a:schemeClr val="tx1">
                                        <a:lumMod val="95000"/>
                                        <a:lumOff val="5000"/>
                                      </a:schemeClr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US" sz="86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86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sz="86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47800"/>
                <a:ext cx="8534400" cy="5181600"/>
              </a:xfrm>
              <a:blipFill rotWithShape="1">
                <a:blip r:embed="rId3" cstate="print"/>
                <a:stretch>
                  <a:fillRect l="-3143" t="-4706" b="-3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80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38100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AwZ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90600" y="1295400"/>
                <a:ext cx="7086600" cy="5486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3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11.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3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3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3300" b="1" i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sz="3300" b="1" i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𝐚</m:t>
                            </m:r>
                          </m:sub>
                        </m:sSub>
                      </m:fName>
                      <m:e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300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33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</a:t>
                </a:r>
                <a:r>
                  <a:rPr lang="en-US" sz="33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en-US" sz="33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19.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3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( 10</a:t>
                </a:r>
                <a:r>
                  <a:rPr lang="en-US" sz="3300" b="1" baseline="30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33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3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endParaRPr lang="en-US" sz="3300" b="1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US" sz="33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22.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3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33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3300" b="1" i="0" dirty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33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300" b="1" i="0" dirty="0">
                                    <a:solidFill>
                                      <a:srgbClr val="00B05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</m:e>
                            </m:rad>
                          </m:den>
                        </m:f>
                      </m:e>
                    </m:box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33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</a:p>
              <a:p>
                <a:pPr marL="0" indent="0">
                  <a:buNone/>
                </a:pPr>
                <a:r>
                  <a:rPr lang="en-US" sz="33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23.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3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3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3300" b="1" i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sz="33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𝐛</m:t>
                            </m:r>
                          </m:sub>
                        </m:sSub>
                      </m:fName>
                      <m:e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300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33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</a:t>
                </a:r>
                <a:r>
                  <a:rPr lang="en-US" sz="33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en-US" sz="33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24.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300" b="1" i="0">
                            <a:solidFill>
                              <a:srgbClr val="00B050"/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</m:den>
                    </m:f>
                    <m:r>
                      <a:rPr lang="en-US" sz="3300" b="1" i="0" smtClean="0">
                        <a:solidFill>
                          <a:srgbClr val="00B050"/>
                        </a:solidFill>
                        <a:latin typeface="Cambria Math"/>
                        <a:cs typeface="SutonnyMJ" pitchFamily="2" charset="0"/>
                      </a:rPr>
                      <m:t> </m:t>
                    </m:r>
                    <m:r>
                      <a:rPr lang="en-US" sz="3300" b="1" i="0">
                        <a:solidFill>
                          <a:srgbClr val="00B050"/>
                        </a:solidFill>
                        <a:latin typeface="Cambria Math"/>
                        <a:cs typeface="SutonnyMJ" pitchFamily="2" charset="0"/>
                      </a:rPr>
                      <m:t>)=</m:t>
                    </m:r>
                  </m:oMath>
                </a14:m>
                <a:r>
                  <a:rPr lang="en-US" sz="33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</a:t>
                </a:r>
                <a:r>
                  <a:rPr lang="en-US" sz="33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sz="33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sz="33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25</a:t>
                </a:r>
                <a:r>
                  <a:rPr lang="en-US" sz="33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3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3300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Gimv‡c‡ÿ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3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300" b="1" i="0" dirty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  <m:sup>
                        <m:box>
                          <m:boxPr>
                            <m:ctrlPr>
                              <a:rPr lang="en-US" sz="33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3300" b="1" i="0" dirty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3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300" b="1" i="0" dirty="0">
                                    <a:solidFill>
                                      <a:srgbClr val="00B05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3300" b="1" i="0" dirty="0">
                                    <a:solidFill>
                                      <a:srgbClr val="00B05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US" sz="3300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GiAšÍixKiY</a:t>
                </a:r>
                <a:r>
                  <a:rPr lang="en-US" sz="33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Ki</a:t>
                </a:r>
                <a:r>
                  <a:rPr lang="en-US" sz="3300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|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1295400"/>
                <a:ext cx="7086600" cy="5486400"/>
              </a:xfrm>
              <a:blipFill rotWithShape="1">
                <a:blip r:embed="rId2" cstate="print"/>
                <a:stretch>
                  <a:fillRect l="-2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81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52400"/>
            <a:ext cx="1905000" cy="4873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6858000" cy="50292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t  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       ‡`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IqvAv‡Q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                    </a:t>
                </a:r>
                <a:endParaRPr lang="en-US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y 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= x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( 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- 12 )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US" b="1" i="1" smtClean="0">
                            <a:latin typeface="Cambria Math"/>
                            <a:cs typeface="SutonnyMJ" pitchFamily="2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  <a:cs typeface="SutonnyMJ" pitchFamily="2" charset="0"/>
                          </a:rPr>
                          <m:t>              </m:t>
                        </m: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x( 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- 12 )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cs typeface="SutonnyMJ" pitchFamily="2" charset="0"/>
                  </a:rPr>
                  <a:t>        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</m:t>
                            </m:r>
                            <m:r>
                              <a:rPr lang="en-US" b="1" i="0" smtClean="0">
                                <a:latin typeface="Cambria Math"/>
                                <a:cs typeface="SutonnyMJ" pitchFamily="2" charset="0"/>
                              </a:rPr>
                              <m:t>𝐲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( 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- 12x ) </a:t>
                </a:r>
                <a:endParaRPr lang="en-US" b="1" dirty="0" smtClean="0"/>
              </a:p>
              <a:p>
                <a:pPr marL="0" indent="0">
                  <a:buNone/>
                </a:pPr>
                <a:r>
                  <a:rPr lang="en-US" b="1" dirty="0" smtClean="0">
                    <a:cs typeface="SutonnyMJ" pitchFamily="2" charset="0"/>
                  </a:rPr>
                  <a:t>        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latin typeface="Cambria Math"/>
                            <a:cs typeface="SutonnyMJ" pitchFamily="2" charset="0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12x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cs typeface="SutonnyMJ" pitchFamily="2" charset="0"/>
                  </a:rPr>
                  <a:t>        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3x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3-1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- 12 . 1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cs typeface="SutonnyMJ" pitchFamily="2" charset="0"/>
                  </a:rPr>
                  <a:t>         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3x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- 12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6858000" cy="5029200"/>
              </a:xfrm>
              <a:blipFill rotWithShape="0">
                <a:blip r:embed="rId2"/>
                <a:stretch>
                  <a:fillRect l="-2133" t="-2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762000"/>
                <a:ext cx="8382000" cy="582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3. y = x(x</a:t>
                </a:r>
                <a:r>
                  <a:rPr lang="en-US" sz="28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-12) 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n‡j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x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†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Kvbgv‡biRb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¨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𝒅𝒚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𝒅𝒙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8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ïb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¨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n‡e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8382000" cy="5821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455" t="-8421" r="-3055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762000" y="5410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62000" y="4191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62000" y="6019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762000" y="4876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7620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1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"/>
                <a:ext cx="8686800" cy="6553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kZ©g‡Z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= 0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 3x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- 12 =0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 3x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2 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12 </a:t>
                </a:r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 x</a:t>
                </a:r>
                <a:r>
                  <a:rPr lang="en-US" b="1" baseline="30000" dirty="0" smtClean="0">
                    <a:latin typeface="Times New Roman" pitchFamily="18" charset="0"/>
                    <a:cs typeface="Times New Roman" pitchFamily="18" charset="0"/>
                  </a:rPr>
                  <a:t>2  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4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 x =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±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</m:e>
                    </m:rad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  x =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  <a:cs typeface="Times New Roman" pitchFamily="18" charset="0"/>
                      </a:rPr>
                      <m:t>±</m:t>
                    </m:r>
                    <m:r>
                      <a:rPr lang="en-US" b="1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∴</m:t>
                    </m:r>
                  </m:oMath>
                </a14:m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x =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  <a:cs typeface="Times New Roman" pitchFamily="18" charset="0"/>
                      </a:rPr>
                      <m:t>±</m:t>
                    </m:r>
                    <m:r>
                      <a:rPr lang="en-US" b="1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dirty="0" err="1"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b="1" dirty="0" err="1" smtClean="0">
                    <a:latin typeface="SutonnyMJ" pitchFamily="2" charset="0"/>
                    <a:cs typeface="SutonnyMJ" pitchFamily="2" charset="0"/>
                  </a:rPr>
                  <a:t>Rb</a:t>
                </a:r>
                <a:r>
                  <a:rPr lang="en-US" b="1" dirty="0">
                    <a:latin typeface="SutonnyMJ" pitchFamily="2" charset="0"/>
                    <a:cs typeface="SutonnyMJ" pitchFamily="2" charset="0"/>
                  </a:rPr>
                  <a:t>¨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Gi gvb ïb</a:t>
                </a:r>
                <a:r>
                  <a:rPr lang="en-US" b="1" dirty="0">
                    <a:latin typeface="SutonnyMJ" pitchFamily="2" charset="0"/>
                    <a:cs typeface="SutonnyMJ" pitchFamily="2" charset="0"/>
                  </a:rPr>
                  <a:t>¨ </a:t>
                </a:r>
                <a:r>
                  <a:rPr lang="en-US" b="1" dirty="0" err="1">
                    <a:latin typeface="SutonnyMJ" pitchFamily="2" charset="0"/>
                    <a:cs typeface="SutonnyMJ" pitchFamily="2" charset="0"/>
                  </a:rPr>
                  <a:t>n‡e</a:t>
                </a:r>
                <a:r>
                  <a:rPr lang="en-US" b="1" dirty="0">
                    <a:latin typeface="SutonnyMJ" pitchFamily="2" charset="0"/>
                    <a:cs typeface="SutonnyMJ" pitchFamily="2" charset="0"/>
                  </a:rPr>
                  <a:t> |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4400" dirty="0"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"/>
                <a:ext cx="8686800" cy="6553200"/>
              </a:xfrm>
              <a:blipFill rotWithShape="1">
                <a:blip r:embed="rId2" cstate="print"/>
                <a:stretch>
                  <a:fillRect l="-2807" t="-1209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Arrow 7"/>
          <p:cNvSpPr/>
          <p:nvPr/>
        </p:nvSpPr>
        <p:spPr>
          <a:xfrm>
            <a:off x="1066800" y="4038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0668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09662" y="2819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109662" y="2209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109662" y="1600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1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8683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4. s = 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ut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ft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n‡j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𝐬</m:t>
                        </m:r>
                      </m:num>
                      <m:den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wbY©q Ki|</a:t>
                </a:r>
                <a:b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sz="3600" b="1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868362"/>
              </a:xfrm>
              <a:blipFill rotWithShape="1">
                <a:blip r:embed="rId2" cstate="print"/>
                <a:stretch>
                  <a:fillRect l="-1852" t="-11189" b="-13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10600" cy="5105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           s = </a:t>
                </a:r>
                <a:r>
                  <a:rPr lang="en-US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ut</a:t>
                </a:r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+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ft</a:t>
                </a:r>
                <a:r>
                  <a:rPr lang="en-US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2</a:t>
                </a:r>
                <a:endParaRPr lang="en-US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  <m:r>
                      <a:rPr lang="en-US" b="1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𝐬</m:t>
                    </m:r>
                    <m:r>
                      <a:rPr lang="en-US" b="1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</m:oMath>
                </a14:m>
                <a:r>
                  <a:rPr lang="en-US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ut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  <m:box>
                      <m:box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ft</a:t>
                </a:r>
                <a:r>
                  <a:rPr lang="en-US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2</a:t>
                </a:r>
                <a:endParaRPr lang="en-US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𝐬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= u . 1 +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</m:t>
                    </m:r>
                    <m:box>
                      <m:box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f . 2 t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2-1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          </m:t>
                    </m:r>
                    <m:r>
                      <a:rPr lang="en-US" b="1" i="0">
                        <a:latin typeface="Cambria Math"/>
                        <a:ea typeface="Cambria Math"/>
                        <a:cs typeface="Times New Roman" pitchFamily="18" charset="0"/>
                      </a:rPr>
                      <m:t>∴</m:t>
                    </m:r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𝐬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= u+</a:t>
                </a:r>
                <a14:m>
                  <m:oMath xmlns:m="http://schemas.openxmlformats.org/officeDocument/2006/math">
                    <m:r>
                      <a:rPr lang="en-US" b="1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ft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10600" cy="5105400"/>
              </a:xfrm>
              <a:blipFill rotWithShape="0">
                <a:blip r:embed="rId3"/>
                <a:stretch>
                  <a:fillRect l="-1841" t="-1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1066800" y="3200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066800" y="4038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4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9.2 (x)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g~j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wbq‡g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†K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kxj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a‡i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Cos2x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AšÍiK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mnM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Ki|</a:t>
            </a:r>
            <a:endParaRPr lang="en-US" sz="3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914400"/>
                <a:ext cx="8839200" cy="5867400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t</a:t>
                </a: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g‡bKwi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,     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y  =f(x) = </a:t>
                </a:r>
                <a:r>
                  <a:rPr lang="en-US" b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Cos2x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          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∴   </m:t>
                    </m:r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f(x+h)  = Cos(2x+2h) </a:t>
                </a:r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GLb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rgbClr val="0070C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rgbClr val="0070C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SutonnyMJ" pitchFamily="2" charset="0"/>
                    <a:cs typeface="SutonnyMJ" pitchFamily="2" charset="0"/>
                  </a:rPr>
                  <a:t>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</m:t>
                        </m:r>
                      </m:e>
                      <m:lim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𝐟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 b="1" i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𝐡</m:t>
                            </m:r>
                          </m:e>
                        </m:d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𝐟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∴</m:t>
                    </m:r>
                    <m:box>
                      <m:box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(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𝐜𝐨𝐬𝟐𝐱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r>
                      <a:rPr lang="en-US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𝐂𝐨𝐬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𝟐𝐱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𝟐𝐡</m:t>
                            </m:r>
                          </m:e>
                        </m:d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 −  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𝐂𝐨𝐬𝟐𝐱</m:t>
                        </m:r>
                      </m:num>
                      <m:den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                     = 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</m:e>
                      <m:li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𝟐𝐒𝐢𝐧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box>
                          <m:boxPr>
                            <m:ctrlPr>
                              <a:rPr lang="en-US" b="1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𝟐𝐱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𝟐𝐡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𝟐𝐱</m:t>
                                </m:r>
                              </m:num>
                              <m:den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𝐒𝐢𝐧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box>
                          <m:boxPr>
                            <m:ctrlPr>
                              <a:rPr lang="en-US" b="1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𝟐𝐱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𝟐𝐱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𝟐𝐡</m:t>
                                </m:r>
                              </m:num>
                              <m:den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num>
                      <m:den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                     = 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</m:e>
                      <m:li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𝟐𝐒𝐢𝐧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box>
                          <m:boxPr>
                            <m:ctrlPr>
                              <a:rPr lang="en-US" b="1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f>
                              <m:fPr>
                                <m:ctrlPr>
                                  <a:rPr lang="en-US" b="1" i="1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𝟐𝐡</m:t>
                                </m:r>
                              </m:num>
                              <m:den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𝐒𝐢𝐧</m:t>
                        </m:r>
                        <m:box>
                          <m:boxPr>
                            <m:ctrlPr>
                              <a:rPr lang="en-US" b="1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r>
                              <a:rPr lang="en-US" b="1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b="1" i="1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𝟐𝐡</m:t>
                                </m:r>
                              </m:num>
                              <m:den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num>
                      <m:den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                     = 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</m:e>
                      <m:li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𝟐𝐒𝐢𝐧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box>
                          <m:boxPr>
                            <m:ctrlPr>
                              <a:rPr lang="en-US" b="1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f>
                              <m:fPr>
                                <m:ctrlPr>
                                  <a:rPr lang="en-US" b="1" i="1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𝟐𝐱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𝐡</m:t>
                                </m:r>
                                <m:r>
                                  <a:rPr lang="en-US" b="1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𝐒𝐢𝐧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box>
                          <m:boxPr>
                            <m:ctrlPr>
                              <a:rPr lang="en-US" b="1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f>
                              <m:fPr>
                                <m:ctrlPr>
                                  <a:rPr lang="en-US" b="1" i="1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𝟐𝐡</m:t>
                                </m:r>
                              </m:num>
                              <m:den>
                                <m:r>
                                  <a:rPr lang="en-US" b="1" i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num>
                      <m:den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                     = 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</m:e>
                      <m:li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𝐒𝐢𝐧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𝟐𝐱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𝐡</m:t>
                            </m:r>
                          </m:e>
                        </m:d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𝐒𝐢𝐧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(−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                     =  - 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</m:e>
                      <m:li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r>
                      <a:rPr lang="en-US" b="1" i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b="1" i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</a:rPr>
                      <m:t>𝟐𝐒𝐢𝐧</m:t>
                    </m:r>
                    <m:d>
                      <m:d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𝟐𝐱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e>
                    </m:d>
                    <m:limLow>
                      <m:limLow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  </m:t>
                        </m:r>
                      </m:e>
                      <m:lim>
                        <m:r>
                          <a:rPr lang="en-US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𝐒𝐢𝐧𝐡</m:t>
                        </m:r>
                      </m:num>
                      <m:den>
                        <m:r>
                          <a:rPr lang="en-US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b="1" dirty="0" smtClean="0">
                  <a:solidFill>
                    <a:schemeClr val="bg2">
                      <a:lumMod val="10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                     =  - </a:t>
                </a: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 Sin(2x+0) . 1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=   - 2 Sin2x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∴</m:t>
                    </m:r>
                    <m:box>
                      <m:box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</m:t>
                            </m:r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(</m:t>
                            </m:r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𝐜𝐨𝐬𝟐𝐱</m:t>
                            </m:r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chemeClr val="bg2">
                        <a:lumMod val="10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= 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- 2 Sin2x              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914400"/>
                <a:ext cx="8839200" cy="5867400"/>
              </a:xfrm>
              <a:blipFill rotWithShape="1">
                <a:blip r:embed="rId2" cstate="print"/>
                <a:stretch>
                  <a:fillRect l="-690" t="-1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94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838200"/>
            <a:ext cx="4191000" cy="114300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2438400"/>
                <a:ext cx="8229600" cy="19812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y = x(x</a:t>
                </a:r>
                <a:r>
                  <a:rPr lang="en-US" b="1" baseline="3000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-12) </a:t>
                </a:r>
                <a:r>
                  <a:rPr lang="en-US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n‡j</a:t>
                </a:r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x </a:t>
                </a:r>
                <a:r>
                  <a:rPr lang="en-US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†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Kvb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gv‡bi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Rb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¨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rgbClr val="00B05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rgbClr val="00B05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ïb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¨ </a:t>
                </a:r>
                <a:r>
                  <a:rPr lang="en-US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n‡e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?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rgbClr val="FF0000"/>
                    </a:solidFill>
                  </a:rPr>
                  <a:t>4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. 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s= </a:t>
                </a:r>
                <a:r>
                  <a:rPr lang="en-US" b="1" dirty="0" err="1" smtClean="0">
                    <a:solidFill>
                      <a:srgbClr val="00B050"/>
                    </a:solidFill>
                  </a:rPr>
                  <a:t>ut</a:t>
                </a:r>
                <a:r>
                  <a:rPr lang="en-US" b="1" dirty="0">
                    <a:solidFill>
                      <a:srgbClr val="00B050"/>
                    </a:solidFill>
                  </a:rPr>
                  <a:t>+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</a:rPr>
                  <a:t>ft</a:t>
                </a:r>
                <a:r>
                  <a:rPr lang="en-US" b="1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n‡j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𝐬</m:t>
                        </m:r>
                      </m:num>
                      <m:den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𝐝𝐭</m:t>
                        </m:r>
                      </m:den>
                    </m:f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/>
                        <a:cs typeface="SutonnyMJ" pitchFamily="2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wbY©q Ki|</a:t>
                </a:r>
                <a: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/>
                </a:r>
                <a:b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438400"/>
                <a:ext cx="8229600" cy="1981200"/>
              </a:xfrm>
              <a:blipFill rotWithShape="0">
                <a:blip r:embed="rId2"/>
                <a:stretch>
                  <a:fillRect l="-1926" t="-3692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03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Presentation on </a:t>
            </a:r>
            <a:r>
              <a:rPr lang="en-US" b="1" dirty="0" smtClean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mathematics-2</a:t>
            </a:r>
            <a:r>
              <a:rPr lang="en-US" b="1" dirty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Subject code: 2</a:t>
            </a:r>
            <a:r>
              <a:rPr lang="en-US" b="1" dirty="0" smtClean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5921</a:t>
            </a:r>
            <a:r>
              <a:rPr lang="en-US" b="1" dirty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96A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2895600"/>
          </a:xfrm>
        </p:spPr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Presented </a:t>
            </a:r>
            <a:r>
              <a:rPr lang="en-US" sz="4000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by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1" dirty="0" err="1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Ajit</a:t>
            </a:r>
            <a:r>
              <a:rPr lang="en-US" sz="4000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 Kumar </a:t>
            </a:r>
            <a:r>
              <a:rPr lang="en-US" sz="4000" b="1" dirty="0" err="1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Debnath</a:t>
            </a:r>
            <a:endParaRPr lang="en-US" dirty="0" smtClean="0">
              <a:solidFill>
                <a:srgbClr val="002060"/>
              </a:solidFill>
              <a:latin typeface="Gill Sans Ultra Bold Condensed" pitchFamily="34" charset="0"/>
              <a:cs typeface="Arial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err="1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B.Sc</a:t>
            </a:r>
            <a:r>
              <a:rPr lang="en-US" dirty="0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 (</a:t>
            </a:r>
            <a:r>
              <a:rPr lang="en-US" dirty="0" err="1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Hons</a:t>
            </a:r>
            <a:r>
              <a:rPr lang="en-US" dirty="0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), </a:t>
            </a:r>
            <a:r>
              <a:rPr lang="en-US" dirty="0" err="1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M.Sc</a:t>
            </a:r>
            <a:r>
              <a:rPr lang="en-US" dirty="0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Gill Sans Ultra Bold Condensed" pitchFamily="34" charset="0"/>
                <a:cs typeface="Arial" charset="0"/>
              </a:rPr>
              <a:t>in Mathematics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Chief Instructor </a:t>
            </a:r>
            <a:r>
              <a:rPr lang="en-US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Corbel" pitchFamily="34" charset="0"/>
                <a:cs typeface="Arial" charset="0"/>
              </a:rPr>
              <a:t>Non-Tech)</a:t>
            </a:r>
            <a:endParaRPr lang="en-US" b="1" dirty="0" smtClean="0">
              <a:solidFill>
                <a:srgbClr val="002060"/>
              </a:solidFill>
              <a:latin typeface="Corbel" pitchFamily="34" charset="0"/>
              <a:cs typeface="Arial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Cooper Black" pitchFamily="18" charset="0"/>
                <a:cs typeface="Arial" charset="0"/>
              </a:rPr>
              <a:t>Bangladesh Survey </a:t>
            </a:r>
            <a:r>
              <a:rPr lang="en-US" sz="2800" b="1" dirty="0" smtClean="0">
                <a:solidFill>
                  <a:srgbClr val="002060"/>
                </a:solidFill>
                <a:latin typeface="Cooper Black" pitchFamily="18" charset="0"/>
                <a:cs typeface="Arial" charset="0"/>
              </a:rPr>
              <a:t>Institute, Cumilla</a:t>
            </a:r>
            <a:endParaRPr lang="en-US" sz="2800" b="1" dirty="0" smtClean="0">
              <a:solidFill>
                <a:srgbClr val="002060"/>
              </a:solidFill>
              <a:latin typeface="Cooper Black" pitchFamily="18" charset="0"/>
              <a:cs typeface="Arial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‡h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AsK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Avgiv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ekx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PP©v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Kie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:-</a:t>
            </a:r>
            <a:b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848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accent3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D`vniYt</a:t>
            </a:r>
            <a:endParaRPr lang="en-US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9.2 (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i,ii,iii,v,vi,vii,x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AwZ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1,2,3,4,5,8,11,19,22,23,24,25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3,4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2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>
              <a:buNone/>
            </a:pPr>
            <a:endParaRPr lang="en-US" sz="72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marL="0" indent="0" algn="ctr">
              <a:buNone/>
            </a:pPr>
            <a:endParaRPr lang="en-US" sz="72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8458200" cy="6019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09800" y="4108609"/>
            <a:ext cx="414889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8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</a:t>
            </a:r>
          </a:p>
        </p:txBody>
      </p:sp>
    </p:spTree>
    <p:extLst>
      <p:ext uri="{BB962C8B-B14F-4D97-AF65-F5344CB8AC3E}">
        <p14:creationId xmlns:p14="http://schemas.microsoft.com/office/powerpoint/2010/main" val="1215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Chapter no 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7086600" cy="1828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Lao UI" pitchFamily="34" charset="0"/>
                <a:cs typeface="Lao UI" pitchFamily="34" charset="0"/>
              </a:rPr>
              <a:t> 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Lao UI" pitchFamily="34" charset="0"/>
                <a:cs typeface="Lao UI" pitchFamily="34" charset="0"/>
              </a:rPr>
              <a:t>              </a:t>
            </a:r>
            <a:endParaRPr lang="en-US" sz="4800" b="1" dirty="0" smtClean="0">
              <a:solidFill>
                <a:srgbClr val="002060"/>
              </a:solidFill>
              <a:latin typeface="Lao UI" pitchFamily="34" charset="0"/>
              <a:cs typeface="Lao UI" pitchFamily="34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Lao UI" pitchFamily="34" charset="0"/>
                <a:cs typeface="Lao UI" pitchFamily="34" charset="0"/>
              </a:rPr>
              <a:t>   </a:t>
            </a:r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57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g~j</a:t>
            </a:r>
            <a:r>
              <a:rPr lang="en-US" sz="57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7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wbq‡g</a:t>
            </a:r>
            <a:r>
              <a:rPr lang="en-US" sz="57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7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AšÍiK</a:t>
            </a:r>
            <a:r>
              <a:rPr lang="en-US" sz="57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7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mnM</a:t>
            </a:r>
            <a:endParaRPr lang="en-US" sz="6900" dirty="0"/>
          </a:p>
        </p:txBody>
      </p:sp>
    </p:spTree>
    <p:extLst>
      <p:ext uri="{BB962C8B-B14F-4D97-AF65-F5344CB8AC3E}">
        <p14:creationId xmlns:p14="http://schemas.microsoft.com/office/powerpoint/2010/main" val="419556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1"/>
            <a:ext cx="80010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Abye„w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Increment)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endParaRPr lang="en-US" sz="3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915400" cy="2819400"/>
          </a:xfrm>
        </p:spPr>
        <p:txBody>
          <a:bodyPr/>
          <a:lstStyle/>
          <a:p>
            <a:pPr algn="l"/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Pjivwk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hw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gv‡b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cwiewZ©Z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wØZxq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cÖ_g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gv‡bi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cv_©K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¨‡K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Abye„w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Pjivwki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Abye„w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hvM‡evaK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b="1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Abye„w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we‡qvM</a:t>
            </a:r>
            <a:r>
              <a:rPr lang="en-US" b="1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evaK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b="1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AšÍiK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mnM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we‡f`K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mn‡Mi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3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905000"/>
                <a:ext cx="8839200" cy="38100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hw`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mvgvb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¨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e„w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×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𝛅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𝐱</m:t>
                    </m:r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Gi Rb¨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e„w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×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𝛅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𝐲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/>
                        <a:cs typeface="SutonnyMJ" pitchFamily="2" charset="0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nq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Zvn‡j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y+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𝛅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𝐲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,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𝐱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+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𝛅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𝐱</m:t>
                    </m:r>
                    <m:r>
                      <a:rPr lang="en-US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/>
                        <a:cs typeface="SutonnyMJ" pitchFamily="2" charset="0"/>
                      </a:rPr>
                      <m:t> </m:t>
                    </m:r>
                  </m:oMath>
                </a14:m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Abyiæc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gvb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n‡e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|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G‡K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m¤ú‡K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©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f(x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ev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Gi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AšÍiK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mnM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e‡j</a:t>
                </a:r>
                <a:r>
                  <a:rPr lang="en-US" b="1" dirty="0" smtClean="0">
                    <a:solidFill>
                      <a:srgbClr val="7030A0"/>
                    </a:solidFill>
                    <a:latin typeface="SutonnyMJ" pitchFamily="2" charset="0"/>
                    <a:cs typeface="SutonnyMJ" pitchFamily="2" charset="0"/>
                  </a:rPr>
                  <a:t>|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G‡K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ev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f  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©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x)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ev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b="1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Øviv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m~wPZ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Kiv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nq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|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∴ </m:t>
                    </m:r>
                    <m:box>
                      <m:boxPr>
                        <m:ctrlPr>
                          <a:rPr lang="en-US" sz="6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6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sz="6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sz="6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60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=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6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sz="60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en-US" sz="60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sz="60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60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sz="6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𝐟</m:t>
                        </m:r>
                        <m:d>
                          <m:dPr>
                            <m:ctrlPr>
                              <a:rPr lang="en-US" sz="6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 sz="6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60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𝐡</m:t>
                            </m:r>
                          </m:e>
                        </m:d>
                        <m:r>
                          <a:rPr lang="en-US" sz="6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6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𝐟</m:t>
                        </m:r>
                        <m:r>
                          <a:rPr lang="en-US" sz="6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6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en-US" sz="6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60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sz="60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905000"/>
                <a:ext cx="8839200" cy="3810000"/>
              </a:xfrm>
              <a:blipFill rotWithShape="0">
                <a:blip r:embed="rId2"/>
                <a:stretch>
                  <a:fillRect l="-1586" t="-3520" b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609600"/>
                <a:ext cx="8534400" cy="617220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( a</a:t>
                </a:r>
                <a:r>
                  <a:rPr lang="en-US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 =  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a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= a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sub>
                        </m:sSub>
                      </m:fName>
                      <m:e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    </m:t>
                        </m:r>
                      </m:e>
                    </m:func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2.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 </m:t>
                        </m:r>
                      </m:e>
                      <m:li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𝜹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𝐭</m:t>
                        </m:r>
                        <m: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𝜹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𝜹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𝜹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𝐭</m:t>
                        </m:r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r>
                      <a:rPr lang="en-US" b="1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𝜹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𝜹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SutonnyMJ" pitchFamily="2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GiA¯ÍiKmnMwbY©q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Ki|</a:t>
                </a: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           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𝒙</m:t>
                        </m:r>
                        <m:r>
                          <a:rPr lang="en-US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endParaRPr lang="en-US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x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)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= -1 . x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-1-1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=  - x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-2  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=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𝒙</m:t>
                        </m:r>
                        <m:r>
                          <a:rPr lang="en-US" b="1" i="1" baseline="3000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  <a:endParaRPr lang="en-US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609600"/>
                <a:ext cx="8534400" cy="6172200"/>
              </a:xfrm>
              <a:blipFill rotWithShape="0">
                <a:blip r:embed="rId2"/>
                <a:stretch>
                  <a:fillRect l="-1143"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53000" y="5169771"/>
                <a:ext cx="3276600" cy="1088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m~Î</a:t>
                </a:r>
                <a:r>
                  <a:rPr lang="en-US" sz="32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2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3200" b="1" baseline="30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)=</a:t>
                </a:r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nx</a:t>
                </a:r>
                <a:r>
                  <a:rPr lang="en-US" sz="3200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n-1</a:t>
                </a:r>
                <a:endPara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169771"/>
                <a:ext cx="3276600" cy="108811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4842" r="-3166" b="-7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057400" y="1524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AwZ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mswÿß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5334000"/>
            <a:ext cx="0" cy="609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13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04800" y="274638"/>
                <a:ext cx="6096000" cy="10207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40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( 2</a:t>
                </a:r>
                <a:r>
                  <a:rPr lang="en-US" sz="40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br>
                  <a:rPr lang="en-US" sz="4000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04800" y="274638"/>
                <a:ext cx="6096000" cy="1020762"/>
              </a:xfrm>
              <a:blipFill rotWithShape="1">
                <a:blip r:embed="rId2" cstate="print"/>
                <a:stretch>
                  <a:fillRect l="-3500" t="-60714" b="-73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0"/>
                <a:ext cx="7519987" cy="144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( 2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sub>
                        </m:sSub>
                      </m:fName>
                      <m:e>
                        <m:r>
                          <a:rPr lang="en-US" b="1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e>
                    </m:func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)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0"/>
                <a:ext cx="7519987" cy="1447800"/>
              </a:xfrm>
              <a:blipFill rotWithShape="1">
                <a:blip r:embed="rId3" cstate="print"/>
                <a:stretch>
                  <a:fillRect l="-2026" t="-5462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200" y="35814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5.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AšÍiK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mn‡Mi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g~j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wbqgwU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jL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4419600"/>
                <a:ext cx="7239000" cy="1852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sz="32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</a:t>
                </a:r>
              </a:p>
              <a:p>
                <a:r>
                  <a:rPr lang="en-US" sz="32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AšÍiK</a:t>
                </a:r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sz="32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mn‡Mi</a:t>
                </a:r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sz="32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g~j</a:t>
                </a:r>
                <a:r>
                  <a:rPr lang="en-US" sz="3200" b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SutonnyMJ" pitchFamily="2" charset="0"/>
                    <a:cs typeface="SutonnyMJ" pitchFamily="2" charset="0"/>
                  </a:rPr>
                  <a:t> wbqgwU</a:t>
                </a:r>
                <a:endParaRPr 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𝐝𝐲</m:t>
                            </m:r>
                          </m:num>
                          <m:den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𝐝𝐱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en-US" sz="32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𝐟</m:t>
                        </m:r>
                        <m:d>
                          <m:dPr>
                            <m:ctrlPr>
                              <a:rPr lang="en-US" sz="3200" b="1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3200" b="1" i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𝐡</m:t>
                            </m:r>
                          </m:e>
                        </m:d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𝐟</m:t>
                        </m:r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𝐡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419600"/>
                <a:ext cx="7239000" cy="185294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2190" t="-4276"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825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274638"/>
                <a:ext cx="6705600" cy="8683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sz="3600" b="1" dirty="0" smtClean="0">
                    <a:solidFill>
                      <a:srgbClr val="FF0000"/>
                    </a:solidFill>
                  </a:rPr>
                  <a:t/>
                </a:r>
                <a:br>
                  <a:rPr lang="en-US" sz="3600" b="1" dirty="0" smtClean="0">
                    <a:solidFill>
                      <a:srgbClr val="FF0000"/>
                    </a:solidFill>
                  </a:rPr>
                </a:b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( x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3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)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br>
                  <a:rPr lang="en-US" sz="3600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274638"/>
                <a:ext cx="6705600" cy="868362"/>
              </a:xfrm>
              <a:blipFill rotWithShape="1">
                <a:blip r:embed="rId2" cstate="print"/>
                <a:stretch>
                  <a:fillRect l="-2273" t="-61538" b="-74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0"/>
                <a:ext cx="5562600" cy="54864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36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sz="36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t           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x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+ 2x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  <m:r>
                          <a:rPr lang="en-US" sz="3600" b="1" i="0" baseline="3000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endParaRPr lang="en-US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x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+ 2 </a:t>
                </a:r>
                <a:r>
                  <a:rPr 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  <m:r>
                          <a:rPr lang="en-US" sz="3600" b="1" i="0" baseline="30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) </a:t>
                </a: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x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  <m:r>
                          <a:rPr lang="en-US" sz="3600" b="1" i="0" baseline="30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= 2 . x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2-1 </a:t>
                </a: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+ 0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sz="3600" b="1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(x</a:t>
                </a: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-2</a:t>
                </a: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= 2x + ( -2 ) x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-2-1</a:t>
                </a:r>
                <a:endParaRPr lang="en-US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= 2x - 2x</a:t>
                </a:r>
                <a:r>
                  <a:rPr lang="en-US" sz="3600" b="1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-3</a:t>
                </a:r>
                <a:endParaRPr lang="en-US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6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600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sz="36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0"/>
                <a:ext cx="5562600" cy="5486400"/>
              </a:xfrm>
              <a:blipFill rotWithShape="1">
                <a:blip r:embed="rId3" cstate="print"/>
                <a:stretch>
                  <a:fillRect l="-2629" t="-2667" b="-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15000" y="4169209"/>
                <a:ext cx="3048000" cy="631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m~Î 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400" b="1" baseline="30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= nx</a:t>
                </a:r>
                <a:r>
                  <a:rPr lang="en-US" sz="2400" b="1" baseline="30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n-1</a:t>
                </a:r>
                <a:endParaRPr lang="en-US" sz="24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69209"/>
                <a:ext cx="3048000" cy="63139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3200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44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38862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AwZ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7543800" cy="51054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(a</a:t>
                </a:r>
                <a:r>
                  <a:rPr lang="en-US" b="1" baseline="3000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 </a:t>
                </a:r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2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𝛅</m:t>
                        </m:r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𝐭</m:t>
                        </m:r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lim>
                    </m:limLow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𝛅</m:t>
                        </m:r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𝐬</m:t>
                        </m:r>
                      </m:num>
                      <m:den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𝛅</m:t>
                        </m:r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𝐭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3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Gi </a:t>
                </a:r>
                <a:r>
                  <a:rPr lang="en-US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A¯ÍiKmnMwbY©q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Ki|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    4</a:t>
                </a:r>
                <a:r>
                  <a:rPr lang="en-US" b="1" dirty="0">
                    <a:solidFill>
                      <a:srgbClr val="FF000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( 2</a:t>
                </a:r>
                <a:r>
                  <a:rPr lang="en-US" b="1" baseline="30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  = 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/>
                </a:r>
                <a:b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5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AšÍiK</a:t>
                </a:r>
                <a:r>
                  <a:rPr lang="en-US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mn‡Mig~jwbqgwU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 †</a:t>
                </a:r>
                <a:r>
                  <a:rPr lang="en-US" b="1" dirty="0" err="1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jL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| </a:t>
                </a:r>
                <a:endParaRPr lang="en-US" b="1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8.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en-US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𝐝𝐱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( x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0" dirty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0" dirty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b="1" baseline="3000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KZ ?</a:t>
                </a:r>
                <a: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/>
                </a:r>
                <a:b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</a:b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7543800" cy="5105400"/>
              </a:xfrm>
              <a:blipFill rotWithShape="1">
                <a:blip r:embed="rId2" cstate="print"/>
                <a:stretch>
                  <a:fillRect l="-1858" t="-478" b="-1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21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326</Words>
  <Application>Microsoft Office PowerPoint</Application>
  <PresentationFormat>On-screen Show (4:3)</PresentationFormat>
  <Paragraphs>151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Cambria Math</vt:lpstr>
      <vt:lpstr>Cooper Black</vt:lpstr>
      <vt:lpstr>Corbel</vt:lpstr>
      <vt:lpstr>Gill Sans Ultra Bold Condensed</vt:lpstr>
      <vt:lpstr>Gungsuh</vt:lpstr>
      <vt:lpstr>Lao UI</vt:lpstr>
      <vt:lpstr>SutonnyMJ</vt:lpstr>
      <vt:lpstr>Times New Roman</vt:lpstr>
      <vt:lpstr>Office Theme</vt:lpstr>
      <vt:lpstr>Welcome  to my  Presentation</vt:lpstr>
      <vt:lpstr>Presentation on mathematics-2 Subject code: 25921 </vt:lpstr>
      <vt:lpstr>Chapter no - 6</vt:lpstr>
      <vt:lpstr>Abye„w× (Increment) wK ?</vt:lpstr>
      <vt:lpstr>AšÍiK mnM ev we‡f`K mn‡Mi mvaviY msÁv `vI|</vt:lpstr>
      <vt:lpstr>PowerPoint Presentation</vt:lpstr>
      <vt:lpstr> 4. d/dx ( 2x ) =KZ ? </vt:lpstr>
      <vt:lpstr> 8.d/dx ( x + □(1/x) )2= KZ ? </vt:lpstr>
      <vt:lpstr> AwZ mswÿß cÖkœ t </vt:lpstr>
      <vt:lpstr>  11.d/dx(〖log〗_a⁡x) = KZ ?  </vt:lpstr>
      <vt:lpstr>PowerPoint Presentation</vt:lpstr>
      <vt:lpstr>  23.d/dx(〖log〗_a⁡x) = KZ ?  </vt:lpstr>
      <vt:lpstr> 25. x Gimv‡c‡ÿx^□(64&amp;-1/2)GiAšÍixKiY Ki| </vt:lpstr>
      <vt:lpstr> AwZ mswÿß cÖkœ t </vt:lpstr>
      <vt:lpstr>mswÿß t</vt:lpstr>
      <vt:lpstr>PowerPoint Presentation</vt:lpstr>
      <vt:lpstr>   4. s = ut + □(64&amp;1/2) ft2n‡jds/dtwbY©q Ki| </vt:lpstr>
      <vt:lpstr>9.2 (x) g~j wbq‡g x †K cwieZ©b kxj a‡i Cos2x Gi  AšÍiK mnM wbY©q Ki|</vt:lpstr>
      <vt:lpstr>mswÿß cÖkœ t</vt:lpstr>
      <vt:lpstr> ‡h AsK¸‡jv Avgiv †ekx K‡i PP©v Kie:-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</dc:title>
  <dc:creator>BITT (Bogra)</dc:creator>
  <cp:lastModifiedBy>Md Anowar Hossain</cp:lastModifiedBy>
  <cp:revision>221</cp:revision>
  <dcterms:created xsi:type="dcterms:W3CDTF">2013-11-28T09:10:33Z</dcterms:created>
  <dcterms:modified xsi:type="dcterms:W3CDTF">2023-11-20T09:15:44Z</dcterms:modified>
</cp:coreProperties>
</file>